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6" r:id="rId2"/>
    <p:sldId id="579" r:id="rId3"/>
    <p:sldId id="580" r:id="rId4"/>
    <p:sldId id="581" r:id="rId5"/>
    <p:sldId id="582" r:id="rId6"/>
    <p:sldId id="548" r:id="rId7"/>
    <p:sldId id="583" r:id="rId8"/>
    <p:sldId id="549" r:id="rId9"/>
    <p:sldId id="554" r:id="rId10"/>
    <p:sldId id="572" r:id="rId11"/>
    <p:sldId id="573" r:id="rId12"/>
    <p:sldId id="574" r:id="rId13"/>
    <p:sldId id="576" r:id="rId14"/>
    <p:sldId id="571" r:id="rId15"/>
    <p:sldId id="585" r:id="rId16"/>
    <p:sldId id="577" r:id="rId17"/>
    <p:sldId id="584" r:id="rId18"/>
    <p:sldId id="555" r:id="rId19"/>
    <p:sldId id="570" r:id="rId20"/>
    <p:sldId id="558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376" y="7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183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65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95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343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623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703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89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25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01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30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68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451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299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427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20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2024/8/7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47.png"/><Relationship Id="rId5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55.png"/><Relationship Id="rId5" Type="http://schemas.openxmlformats.org/officeDocument/2006/relationships/image" Target="../media/image37.png"/><Relationship Id="rId10" Type="http://schemas.openxmlformats.org/officeDocument/2006/relationships/image" Target="../media/image59.pn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utolabor.com.cn/book/ROSTutorials/di-2-zhang-ros-jia-gou-she-ji/22hua-ti-tong-xin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utolabor.com.cn/book/ROSTutorials/di-2-zhang-ros-jia-gou-she-ji/23-fu-wu-tong-xin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utolabor.com.cn/book/ROSTutorials/di-2-zhang-ros-jia-gou-she-ji/24-can-shu-fu-wu-qi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9769-BC21-6972-ECD4-2756528A8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27B256C-BFA3-E5CA-9492-A586B25B7C3E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14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E80C1F-A8F5-A451-9775-A6E5E59A0686}"/>
              </a:ext>
            </a:extLst>
          </p:cNvPr>
          <p:cNvSpPr/>
          <p:nvPr/>
        </p:nvSpPr>
        <p:spPr>
          <a:xfrm>
            <a:off x="0" y="6684985"/>
            <a:ext cx="12192000" cy="180000"/>
          </a:xfrm>
          <a:prstGeom prst="rect">
            <a:avLst/>
          </a:prstGeom>
          <a:solidFill>
            <a:srgbClr val="114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86D1F1-4E8F-544E-73C2-21A3060455FE}"/>
              </a:ext>
            </a:extLst>
          </p:cNvPr>
          <p:cNvSpPr txBox="1"/>
          <p:nvPr/>
        </p:nvSpPr>
        <p:spPr>
          <a:xfrm>
            <a:off x="5770433" y="168264"/>
            <a:ext cx="6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ROS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01E35-11EC-2366-88A9-2A7A641F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49" y="1283412"/>
            <a:ext cx="3413562" cy="19089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666ED13-1F11-F5AA-1588-B9AC2806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16" y="991195"/>
            <a:ext cx="3977891" cy="23822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95060F8-C095-8D4D-4719-6F260B40C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835" y="3927815"/>
            <a:ext cx="3416019" cy="190895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13D534F-5BD0-10D8-23EE-BE2BBD989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148" y="3976185"/>
            <a:ext cx="3007228" cy="189062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A8C679E-DF0A-1B99-D76F-264FC09E69FE}"/>
              </a:ext>
            </a:extLst>
          </p:cNvPr>
          <p:cNvSpPr txBox="1"/>
          <p:nvPr/>
        </p:nvSpPr>
        <p:spPr>
          <a:xfrm>
            <a:off x="2723170" y="3252311"/>
            <a:ext cx="1275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ros</a:t>
            </a:r>
            <a:r>
              <a:rPr lang="zh-CN" altLang="en-US" sz="1400" dirty="0"/>
              <a:t>文件结构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B0652E8-4564-85EC-870F-A2435AECD9B0}"/>
              </a:ext>
            </a:extLst>
          </p:cNvPr>
          <p:cNvSpPr txBox="1"/>
          <p:nvPr/>
        </p:nvSpPr>
        <p:spPr>
          <a:xfrm>
            <a:off x="8147385" y="3367024"/>
            <a:ext cx="1275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话题通信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B6FD15-5B3B-81D9-611E-E181C1DF8378}"/>
              </a:ext>
            </a:extLst>
          </p:cNvPr>
          <p:cNvSpPr txBox="1"/>
          <p:nvPr/>
        </p:nvSpPr>
        <p:spPr>
          <a:xfrm>
            <a:off x="2861533" y="5878353"/>
            <a:ext cx="1275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服务通信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F136A5-20AC-DFDB-D618-BF126D030F79}"/>
              </a:ext>
            </a:extLst>
          </p:cNvPr>
          <p:cNvSpPr txBox="1"/>
          <p:nvPr/>
        </p:nvSpPr>
        <p:spPr>
          <a:xfrm>
            <a:off x="8099259" y="5866805"/>
            <a:ext cx="1275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参数服务器</a:t>
            </a:r>
          </a:p>
        </p:txBody>
      </p:sp>
    </p:spTree>
    <p:extLst>
      <p:ext uri="{BB962C8B-B14F-4D97-AF65-F5344CB8AC3E}">
        <p14:creationId xmlns:p14="http://schemas.microsoft.com/office/powerpoint/2010/main" val="2233416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6466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catkin_ws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/navigation/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path_mark_plugin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/path_mark_plugin.cpp</a:t>
            </a:r>
            <a:r>
              <a:rPr lang="en-US" altLang="zh-CN" sz="1400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2E82A72-6B09-2100-70F1-F6CB079D8B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93673" r="71415" b="3351"/>
          <a:stretch/>
        </p:blipFill>
        <p:spPr>
          <a:xfrm>
            <a:off x="384951" y="1829299"/>
            <a:ext cx="3026804" cy="20744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23AAC2D-0A2A-59D3-F3EE-A87EB6AEDD22}"/>
              </a:ext>
            </a:extLst>
          </p:cNvPr>
          <p:cNvSpPr/>
          <p:nvPr/>
        </p:nvSpPr>
        <p:spPr>
          <a:xfrm>
            <a:off x="1473809" y="1738340"/>
            <a:ext cx="1090773" cy="446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7E1891-BCE5-CA7B-D5BF-71834A5FF468}"/>
              </a:ext>
            </a:extLst>
          </p:cNvPr>
          <p:cNvSpPr txBox="1"/>
          <p:nvPr/>
        </p:nvSpPr>
        <p:spPr>
          <a:xfrm>
            <a:off x="6517106" y="2892127"/>
            <a:ext cx="436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当点击开始任务、取消任务时，就会触发对应的</a:t>
            </a:r>
            <a:r>
              <a:rPr lang="en-US" altLang="zh-CN" sz="1200" dirty="0" err="1"/>
              <a:t>start_task_callback</a:t>
            </a:r>
            <a:r>
              <a:rPr lang="zh-CN" altLang="en-US" sz="1200" dirty="0"/>
              <a:t>函数和</a:t>
            </a:r>
            <a:r>
              <a:rPr lang="en-US" altLang="zh-CN" sz="1200" dirty="0" err="1"/>
              <a:t>stop_task_callback</a:t>
            </a:r>
            <a:r>
              <a:rPr lang="zh-CN" altLang="en-US" sz="1200" dirty="0"/>
              <a:t>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E209F79-B49F-82C4-004F-9E48B49889C4}"/>
              </a:ext>
            </a:extLst>
          </p:cNvPr>
          <p:cNvSpPr txBox="1"/>
          <p:nvPr/>
        </p:nvSpPr>
        <p:spPr>
          <a:xfrm>
            <a:off x="6507153" y="3413915"/>
            <a:ext cx="5616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start_ task _callback</a:t>
            </a:r>
            <a:r>
              <a:rPr lang="zh-CN" altLang="en-US" sz="1200" dirty="0"/>
              <a:t>的作用是：通过</a:t>
            </a:r>
            <a:r>
              <a:rPr lang="en-US" altLang="zh-CN" sz="1200" dirty="0" err="1"/>
              <a:t>start_task_pub</a:t>
            </a:r>
            <a:r>
              <a:rPr lang="en-US" altLang="zh-CN" sz="1200" dirty="0"/>
              <a:t>_</a:t>
            </a:r>
            <a:r>
              <a:rPr lang="zh-CN" altLang="en-US" sz="1200" dirty="0"/>
              <a:t>向</a:t>
            </a:r>
            <a:r>
              <a:rPr lang="en-US" altLang="zh-CN" sz="1200" dirty="0" err="1"/>
              <a:t>move_base_simple</a:t>
            </a:r>
            <a:r>
              <a:rPr lang="en-US" altLang="zh-CN" sz="1200" dirty="0"/>
              <a:t>/goal</a:t>
            </a:r>
            <a:r>
              <a:rPr lang="zh-CN" altLang="en-US" sz="1200" dirty="0"/>
              <a:t>话题发送一个随机坐标点，触发小车的导航功能包工作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 err="1"/>
              <a:t>stop_record_callback</a:t>
            </a:r>
            <a:r>
              <a:rPr lang="zh-CN" altLang="en-US" sz="1200" dirty="0"/>
              <a:t>的作用是：通过</a:t>
            </a:r>
            <a:r>
              <a:rPr lang="en-US" altLang="zh-CN" sz="1200" dirty="0" err="1"/>
              <a:t>stop_task_pub</a:t>
            </a:r>
            <a:r>
              <a:rPr lang="en-US" altLang="zh-CN" sz="1200" dirty="0"/>
              <a:t>_</a:t>
            </a:r>
            <a:r>
              <a:rPr lang="zh-CN" altLang="en-US" sz="1200" dirty="0"/>
              <a:t>向</a:t>
            </a:r>
            <a:r>
              <a:rPr lang="en-US" altLang="zh-CN" sz="1200" dirty="0" err="1"/>
              <a:t>move_base</a:t>
            </a:r>
            <a:r>
              <a:rPr lang="en-US" altLang="zh-CN" sz="1200" dirty="0"/>
              <a:t>/cancel</a:t>
            </a:r>
            <a:r>
              <a:rPr lang="zh-CN" altLang="en-US" sz="1200" dirty="0"/>
              <a:t>话题发送当前时间，触发小车的停止运动</a:t>
            </a:r>
            <a:endParaRPr lang="en-US" altLang="zh-CN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E6AB94-DB2A-1B5F-15F2-E1736F9A6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7" y="3637082"/>
            <a:ext cx="5683542" cy="1238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5292CE-2461-2CB7-50F1-48D881C91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1" y="4936478"/>
            <a:ext cx="2863997" cy="6477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3CD9A1-BA11-D78A-C972-FCB0BDA323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8" y="2892127"/>
            <a:ext cx="5105662" cy="2730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2DC852-3914-DAE7-F20D-449121AB9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1" y="3302784"/>
            <a:ext cx="5626389" cy="2540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170AB5-0373-A147-9D2B-9CA7F78614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121" y="1163864"/>
            <a:ext cx="1959878" cy="1503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9AA028-8EF9-2343-5B80-D1E9447A66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42" y="4429578"/>
            <a:ext cx="3000972" cy="2200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5400795"/>
      </p:ext>
    </p:extLst>
  </p:cSld>
  <p:clrMapOvr>
    <a:masterClrMapping/>
  </p:clrMapOvr>
  <p:transition spd="med" advClick="0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6466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catkin_ws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/navigation/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path_mark_plugin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/path_mark_plugin.cpp</a:t>
            </a:r>
            <a:r>
              <a:rPr lang="en-US" altLang="zh-CN" sz="1400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2E82A72-6B09-2100-70F1-F6CB079D8B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93673" r="71415" b="3351"/>
          <a:stretch/>
        </p:blipFill>
        <p:spPr>
          <a:xfrm>
            <a:off x="386055" y="1752013"/>
            <a:ext cx="3026804" cy="20744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23AAC2D-0A2A-59D3-F3EE-A87EB6AEDD22}"/>
              </a:ext>
            </a:extLst>
          </p:cNvPr>
          <p:cNvSpPr/>
          <p:nvPr/>
        </p:nvSpPr>
        <p:spPr>
          <a:xfrm>
            <a:off x="2559672" y="1676016"/>
            <a:ext cx="853188" cy="347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7E1891-BCE5-CA7B-D5BF-71834A5FF468}"/>
              </a:ext>
            </a:extLst>
          </p:cNvPr>
          <p:cNvSpPr txBox="1"/>
          <p:nvPr/>
        </p:nvSpPr>
        <p:spPr>
          <a:xfrm>
            <a:off x="6278961" y="2882499"/>
            <a:ext cx="436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当点击</a:t>
            </a:r>
            <a:r>
              <a:rPr lang="en-US" altLang="zh-CN" sz="1200" dirty="0"/>
              <a:t>find photo point</a:t>
            </a:r>
            <a:r>
              <a:rPr lang="zh-CN" altLang="en-US" sz="1200" dirty="0"/>
              <a:t>时，就会触发对应的</a:t>
            </a:r>
            <a:r>
              <a:rPr lang="en-US" altLang="zh-CN" sz="1200" dirty="0" err="1"/>
              <a:t>photo_task_button_callback</a:t>
            </a:r>
            <a:r>
              <a:rPr lang="zh-CN" altLang="en-US" sz="1200" dirty="0"/>
              <a:t>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E209F79-B49F-82C4-004F-9E48B49889C4}"/>
              </a:ext>
            </a:extLst>
          </p:cNvPr>
          <p:cNvSpPr txBox="1"/>
          <p:nvPr/>
        </p:nvSpPr>
        <p:spPr>
          <a:xfrm>
            <a:off x="6278961" y="3611880"/>
            <a:ext cx="561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photo_task_button_callback</a:t>
            </a:r>
            <a:r>
              <a:rPr lang="zh-CN" altLang="en-US" sz="1200" dirty="0"/>
              <a:t>的作用是：开辟一个新的线程，在线程上运行</a:t>
            </a:r>
            <a:r>
              <a:rPr lang="en-US" altLang="zh-CN" sz="1200" dirty="0" err="1"/>
              <a:t>photo_point</a:t>
            </a:r>
            <a:r>
              <a:rPr lang="zh-CN" altLang="en-US" sz="1200" dirty="0"/>
              <a:t>功能包</a:t>
            </a:r>
            <a:endParaRPr lang="en-US" altLang="zh-CN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66729D-2225-78DA-184B-AA23C5D40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59" y="2954461"/>
            <a:ext cx="5550185" cy="1333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034AAD-232D-8BBB-FBBC-61D7F4EAF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7" y="3275359"/>
            <a:ext cx="3181514" cy="7874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078C6C-940C-7BDF-C137-9EF9C9D7E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57" y="1176596"/>
            <a:ext cx="1788439" cy="13126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14EB5D-B266-B935-1108-F4B556784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49" y="4393985"/>
            <a:ext cx="5550185" cy="18479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226814"/>
      </p:ext>
    </p:extLst>
  </p:cSld>
  <p:clrMapOvr>
    <a:masterClrMapping/>
  </p:clrMapOvr>
  <p:transition spd="med" advClick="0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5509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catkin_ws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/navigation/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photo_point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/photo_point.cpp</a:t>
            </a:r>
            <a:r>
              <a:rPr lang="en-US" altLang="zh-CN" sz="1400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D5C3A51-1AE8-A8E1-3F4D-14ED790F2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0" y="1041699"/>
            <a:ext cx="5009630" cy="10146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F2F737-539D-2B01-7C33-E2F7698BF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" y="2056308"/>
            <a:ext cx="5967663" cy="37713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78DC53-9479-66BE-7B37-149B4EEE73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6" y="5816301"/>
            <a:ext cx="3894586" cy="8937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CB7DCA-28D9-66F1-61A9-1851F2B6AEBB}"/>
              </a:ext>
            </a:extLst>
          </p:cNvPr>
          <p:cNvSpPr txBox="1"/>
          <p:nvPr/>
        </p:nvSpPr>
        <p:spPr>
          <a:xfrm>
            <a:off x="6321592" y="1309452"/>
            <a:ext cx="565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path_subscribe</a:t>
            </a:r>
            <a:r>
              <a:rPr lang="en-US" altLang="zh-CN" sz="1400" dirty="0"/>
              <a:t>_</a:t>
            </a:r>
            <a:r>
              <a:rPr lang="zh-CN" altLang="en-US" sz="1400" dirty="0"/>
              <a:t>订阅话题</a:t>
            </a:r>
            <a:r>
              <a:rPr lang="en-US" altLang="zh-CN" sz="1400" dirty="0" err="1"/>
              <a:t>recorded_path_point</a:t>
            </a:r>
            <a:r>
              <a:rPr lang="en-US" altLang="zh-CN" sz="1400" dirty="0"/>
              <a:t>,</a:t>
            </a:r>
            <a:r>
              <a:rPr lang="zh-CN" altLang="en-US" sz="1400" dirty="0"/>
              <a:t>触发</a:t>
            </a:r>
            <a:r>
              <a:rPr lang="en-US" altLang="zh-CN" sz="1400" dirty="0"/>
              <a:t>callback</a:t>
            </a:r>
            <a:r>
              <a:rPr lang="zh-CN" altLang="en-US" sz="1400" dirty="0"/>
              <a:t>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7D1B42-EAAC-C457-97D9-F18EEBF684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18" y="2528257"/>
            <a:ext cx="5401578" cy="29597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97FEF7-32A2-E23D-77C2-BEA40A63DF97}"/>
              </a:ext>
            </a:extLst>
          </p:cNvPr>
          <p:cNvSpPr txBox="1"/>
          <p:nvPr/>
        </p:nvSpPr>
        <p:spPr>
          <a:xfrm>
            <a:off x="7706226" y="2947737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节点名称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047CBD-5626-2424-D562-2564B22731C5}"/>
              </a:ext>
            </a:extLst>
          </p:cNvPr>
          <p:cNvSpPr txBox="1"/>
          <p:nvPr/>
        </p:nvSpPr>
        <p:spPr>
          <a:xfrm>
            <a:off x="8279732" y="3178342"/>
            <a:ext cx="120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订阅话题名称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4CF054-9234-B580-C503-879B4AE2DEC6}"/>
              </a:ext>
            </a:extLst>
          </p:cNvPr>
          <p:cNvSpPr txBox="1"/>
          <p:nvPr/>
        </p:nvSpPr>
        <p:spPr>
          <a:xfrm>
            <a:off x="8106276" y="3439299"/>
            <a:ext cx="120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通信文件类型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D54581-9F81-B58F-12B1-0331D78C8A66}"/>
              </a:ext>
            </a:extLst>
          </p:cNvPr>
          <p:cNvSpPr txBox="1"/>
          <p:nvPr/>
        </p:nvSpPr>
        <p:spPr>
          <a:xfrm>
            <a:off x="8589544" y="3688604"/>
            <a:ext cx="1207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回调函数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917BBD-287E-B7CD-5FF5-77F220615219}"/>
              </a:ext>
            </a:extLst>
          </p:cNvPr>
          <p:cNvSpPr txBox="1"/>
          <p:nvPr/>
        </p:nvSpPr>
        <p:spPr>
          <a:xfrm>
            <a:off x="7453563" y="2484195"/>
            <a:ext cx="956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功能包名称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8237217"/>
      </p:ext>
    </p:extLst>
  </p:cSld>
  <p:clrMapOvr>
    <a:masterClrMapping/>
  </p:clrMapOvr>
  <p:transition spd="med" advClick="0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4248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~/catkin/pyorbbecsdk/examples/highAngle.py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C8593D-6300-AEB7-BEA6-8422D13DB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2" y="1899704"/>
            <a:ext cx="3702952" cy="36433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A14289-A8B9-6976-6221-4D3CDC1EE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7" y="946840"/>
            <a:ext cx="4892997" cy="2517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E8A9A69-0295-62C6-AA13-0472271FFD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016" y="2277847"/>
            <a:ext cx="3428485" cy="334749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379D0ED-4366-1E23-FA4C-0265F6F73DEF}"/>
              </a:ext>
            </a:extLst>
          </p:cNvPr>
          <p:cNvSpPr txBox="1"/>
          <p:nvPr/>
        </p:nvSpPr>
        <p:spPr>
          <a:xfrm>
            <a:off x="581092" y="5775158"/>
            <a:ext cx="399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启动相机</a:t>
            </a:r>
            <a:r>
              <a:rPr lang="en-US" altLang="zh-CN" dirty="0"/>
              <a:t>pipeline</a:t>
            </a:r>
            <a:r>
              <a:rPr lang="zh-CN" altLang="en-US" dirty="0"/>
              <a:t>，连接机械臂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41BCEA-0E07-DCC6-821D-7A5AFD63ACF9}"/>
              </a:ext>
            </a:extLst>
          </p:cNvPr>
          <p:cNvSpPr txBox="1"/>
          <p:nvPr/>
        </p:nvSpPr>
        <p:spPr>
          <a:xfrm>
            <a:off x="4867289" y="5775158"/>
            <a:ext cx="399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设置机械臂到达的位姿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08D279E-B658-C580-69ED-60D8FBF5F9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846" y="3161696"/>
            <a:ext cx="3225966" cy="238137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9131814-7C9A-BFB0-1000-DD4E0353891D}"/>
              </a:ext>
            </a:extLst>
          </p:cNvPr>
          <p:cNvSpPr txBox="1"/>
          <p:nvPr/>
        </p:nvSpPr>
        <p:spPr>
          <a:xfrm>
            <a:off x="8412593" y="5775158"/>
            <a:ext cx="399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机械臂位姿归零，关闭连接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0A8C32-3A2D-5333-29BA-E822E9596F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930" y="133153"/>
            <a:ext cx="4061276" cy="22253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77BF62-0F98-3A91-9736-23D7807E3058}"/>
              </a:ext>
            </a:extLst>
          </p:cNvPr>
          <p:cNvSpPr/>
          <p:nvPr/>
        </p:nvSpPr>
        <p:spPr>
          <a:xfrm>
            <a:off x="7942903" y="2033637"/>
            <a:ext cx="852181" cy="165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768580-D3EB-A3F9-1358-44C1FCBA58E6}"/>
              </a:ext>
            </a:extLst>
          </p:cNvPr>
          <p:cNvSpPr txBox="1"/>
          <p:nvPr/>
        </p:nvSpPr>
        <p:spPr>
          <a:xfrm>
            <a:off x="495342" y="1256719"/>
            <a:ext cx="489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运行机械臂和相机工作脚本指令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4849863"/>
      </p:ext>
    </p:extLst>
  </p:cSld>
  <p:clrMapOvr>
    <a:masterClrMapping/>
  </p:clrMapOvr>
  <p:transition spd="med" advClick="0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6466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catkin_ws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/navigation/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path_mark_plugin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/path_mark_plugin.cpp</a:t>
            </a:r>
            <a:r>
              <a:rPr lang="en-US" altLang="zh-CN" sz="1400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F5DBA1-24AC-633F-112C-49ADA49D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9" y="896543"/>
            <a:ext cx="2292468" cy="46166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875C878-5C2F-614C-8403-55578EE03315}"/>
              </a:ext>
            </a:extLst>
          </p:cNvPr>
          <p:cNvSpPr txBox="1"/>
          <p:nvPr/>
        </p:nvSpPr>
        <p:spPr>
          <a:xfrm>
            <a:off x="3060054" y="4995200"/>
            <a:ext cx="3906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首先需要对行数进行统计，在最后一行插入新行，接着开始往表格里填入消息，由于第一列是复选框，不是数据，所以需要新建一个</a:t>
            </a:r>
            <a:r>
              <a:rPr lang="en-US" altLang="zh-CN" sz="1200" dirty="0"/>
              <a:t>item</a:t>
            </a:r>
            <a:r>
              <a:rPr lang="zh-CN" altLang="en-US" sz="1200" dirty="0"/>
              <a:t>存放，同时设置为未选中，再将这个</a:t>
            </a:r>
            <a:r>
              <a:rPr lang="en-US" altLang="zh-CN" sz="1200" dirty="0"/>
              <a:t>item</a:t>
            </a:r>
            <a:r>
              <a:rPr lang="zh-CN" altLang="en-US" sz="1200" dirty="0"/>
              <a:t>放到表格的第一列中。</a:t>
            </a:r>
            <a:r>
              <a:rPr lang="en-US" altLang="zh-CN" sz="1200" dirty="0"/>
              <a:t>x</a:t>
            </a:r>
            <a:r>
              <a:rPr lang="zh-CN" altLang="en-US" sz="1200" dirty="0"/>
              <a:t>、</a:t>
            </a:r>
            <a:r>
              <a:rPr lang="en-US" altLang="zh-CN" sz="1200" dirty="0"/>
              <a:t>y</a:t>
            </a:r>
            <a:r>
              <a:rPr lang="zh-CN" altLang="en-US" sz="1200" dirty="0"/>
              <a:t>、</a:t>
            </a:r>
            <a:r>
              <a:rPr lang="en-US" altLang="zh-CN" sz="1200" dirty="0"/>
              <a:t>yaw</a:t>
            </a:r>
            <a:r>
              <a:rPr lang="zh-CN" altLang="en-US" sz="1200" dirty="0"/>
              <a:t>是数据，直接放入行的相应位置即可。</a:t>
            </a:r>
            <a:endParaRPr lang="en-US" altLang="zh-CN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559D57-CF10-9894-1332-599754E30E3D}"/>
              </a:ext>
            </a:extLst>
          </p:cNvPr>
          <p:cNvSpPr txBox="1"/>
          <p:nvPr/>
        </p:nvSpPr>
        <p:spPr>
          <a:xfrm>
            <a:off x="3242627" y="1107290"/>
            <a:ext cx="4277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订阅</a:t>
            </a:r>
            <a:r>
              <a:rPr lang="en-US" altLang="zh-CN" sz="1200" dirty="0" err="1"/>
              <a:t>my_pose_topic</a:t>
            </a:r>
            <a:r>
              <a:rPr lang="zh-CN" altLang="en-US" sz="1200" dirty="0"/>
              <a:t>话题，触发</a:t>
            </a:r>
            <a:r>
              <a:rPr lang="en-US" altLang="zh-CN" sz="1200" dirty="0" err="1"/>
              <a:t>write_pose</a:t>
            </a:r>
            <a:r>
              <a:rPr lang="zh-CN" altLang="en-US" sz="1200" dirty="0"/>
              <a:t>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A085A3-8AC1-4CE6-87F5-5876F813C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235" y="919453"/>
            <a:ext cx="4858000" cy="20956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0D8AB3A-275B-5556-537C-A68105D37EEE}"/>
              </a:ext>
            </a:extLst>
          </p:cNvPr>
          <p:cNvCxnSpPr>
            <a:cxnSpLocks/>
          </p:cNvCxnSpPr>
          <p:nvPr/>
        </p:nvCxnSpPr>
        <p:spPr>
          <a:xfrm flipH="1">
            <a:off x="4289258" y="1107290"/>
            <a:ext cx="2147637" cy="389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5C2BFA1B-F7B6-69FA-0655-9725A74F8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57" y="1496977"/>
            <a:ext cx="5144180" cy="27780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932AA0E-5F9E-B532-D15C-CF025176A5C5}"/>
              </a:ext>
            </a:extLst>
          </p:cNvPr>
          <p:cNvSpPr txBox="1"/>
          <p:nvPr/>
        </p:nvSpPr>
        <p:spPr>
          <a:xfrm>
            <a:off x="3006139" y="4471980"/>
            <a:ext cx="424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write_pose</a:t>
            </a:r>
            <a:r>
              <a:rPr lang="zh-CN" altLang="en-US" sz="1400" dirty="0"/>
              <a:t>的作用是：不断的将</a:t>
            </a:r>
            <a:r>
              <a:rPr lang="en-US" altLang="zh-CN" sz="1400" dirty="0" err="1"/>
              <a:t>my_pose_topic</a:t>
            </a:r>
            <a:r>
              <a:rPr lang="zh-CN" altLang="en-US" sz="1400" dirty="0"/>
              <a:t>话题上发布的小车实时坐标添加到插件的表格中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69344-807E-5A90-CF98-83A26C479F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24" y="1459535"/>
            <a:ext cx="4449746" cy="4032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4465686"/>
      </p:ext>
    </p:extLst>
  </p:cSld>
  <p:clrMapOvr>
    <a:masterClrMapping/>
  </p:clrMapOvr>
  <p:transition spd="med" advClick="0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5945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catkin_ws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/navigation/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path_server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/path_mark_plugin.cpp</a:t>
            </a:r>
            <a:r>
              <a:rPr lang="en-US" altLang="zh-CN" sz="1400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89A8A6D-5A21-1EB6-1002-C0C481A63A1A}"/>
              </a:ext>
            </a:extLst>
          </p:cNvPr>
          <p:cNvSpPr txBox="1"/>
          <p:nvPr/>
        </p:nvSpPr>
        <p:spPr>
          <a:xfrm>
            <a:off x="521458" y="6237286"/>
            <a:ext cx="1967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default_photo_point.point</a:t>
            </a:r>
            <a:endParaRPr lang="zh-CN" altLang="en-US" sz="11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678E231-C734-0B9A-D56E-A4816AEADD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60"/>
          <a:stretch/>
        </p:blipFill>
        <p:spPr>
          <a:xfrm>
            <a:off x="3133302" y="1343003"/>
            <a:ext cx="4825174" cy="38742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C85D5F-5777-36EC-197B-392915D81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23" y="875269"/>
            <a:ext cx="5321573" cy="177809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E986859-554F-A9B6-3077-23D1E1B6F4ED}"/>
              </a:ext>
            </a:extLst>
          </p:cNvPr>
          <p:cNvCxnSpPr/>
          <p:nvPr/>
        </p:nvCxnSpPr>
        <p:spPr>
          <a:xfrm flipH="1">
            <a:off x="4415589" y="1053078"/>
            <a:ext cx="2833437" cy="294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25E8C2F-6CC3-BFAE-4BD9-7D431A1DD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74" y="3801978"/>
            <a:ext cx="1308100" cy="23806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E1249A8-DCD4-09A8-8516-CE61BD6014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02" y="5185842"/>
            <a:ext cx="5061535" cy="1313054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CE29923-2E35-1130-BAB8-DDE35BE6A5E3}"/>
              </a:ext>
            </a:extLst>
          </p:cNvPr>
          <p:cNvCxnSpPr>
            <a:cxnSpLocks/>
          </p:cNvCxnSpPr>
          <p:nvPr/>
        </p:nvCxnSpPr>
        <p:spPr>
          <a:xfrm flipH="1">
            <a:off x="2279984" y="1798721"/>
            <a:ext cx="4698332" cy="4235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7B0B357-7E6A-858C-2798-E50B8B70DCE5}"/>
              </a:ext>
            </a:extLst>
          </p:cNvPr>
          <p:cNvSpPr txBox="1"/>
          <p:nvPr/>
        </p:nvSpPr>
        <p:spPr>
          <a:xfrm>
            <a:off x="8166768" y="2042932"/>
            <a:ext cx="34904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write_track</a:t>
            </a:r>
            <a:r>
              <a:rPr lang="zh-CN" altLang="en-US" sz="1400" dirty="0"/>
              <a:t>的作用是：在初次启动</a:t>
            </a:r>
            <a:r>
              <a:rPr lang="en-US" altLang="zh-CN" sz="1400" dirty="0" err="1"/>
              <a:t>rviz</a:t>
            </a:r>
            <a:r>
              <a:rPr lang="zh-CN" altLang="en-US" sz="1400" dirty="0"/>
              <a:t>插件时，</a:t>
            </a:r>
            <a:r>
              <a:rPr lang="zh-CN" altLang="en-US" sz="1400" b="1" dirty="0"/>
              <a:t>载入</a:t>
            </a:r>
            <a:r>
              <a:rPr lang="zh-CN" altLang="en-US" sz="1400" dirty="0"/>
              <a:t>上次录制好的路径和设置的拍照点，原理是传入上次录制好的路径</a:t>
            </a:r>
            <a:r>
              <a:rPr lang="en-US" altLang="zh-CN" sz="1400" dirty="0"/>
              <a:t>(</a:t>
            </a:r>
            <a:r>
              <a:rPr lang="en-US" altLang="zh-CN" sz="1400" dirty="0" err="1"/>
              <a:t>default_track_point.track</a:t>
            </a:r>
            <a:r>
              <a:rPr lang="en-US" altLang="zh-CN" sz="1400" dirty="0"/>
              <a:t>)</a:t>
            </a:r>
            <a:r>
              <a:rPr lang="zh-CN" altLang="en-US" sz="1400" dirty="0"/>
              <a:t>，与上次保存的拍照点文件</a:t>
            </a:r>
            <a:r>
              <a:rPr lang="en-US" altLang="zh-CN" sz="1400" dirty="0"/>
              <a:t>(</a:t>
            </a:r>
            <a:r>
              <a:rPr lang="en-US" altLang="zh-CN" sz="1400" dirty="0" err="1"/>
              <a:t>default_photo_point.point</a:t>
            </a:r>
            <a:r>
              <a:rPr lang="en-US" altLang="zh-CN" sz="1400" dirty="0"/>
              <a:t>)</a:t>
            </a:r>
            <a:r>
              <a:rPr lang="zh-CN" altLang="en-US" sz="1400" dirty="0"/>
              <a:t>进行比较，如果该点是拍照点，则将前面的勾选框打上勾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160F156-40DA-1990-BC83-334FE7CEA8C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2" r="66973"/>
          <a:stretch/>
        </p:blipFill>
        <p:spPr>
          <a:xfrm>
            <a:off x="8321196" y="3698176"/>
            <a:ext cx="2589018" cy="266991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02E120C-E803-D757-2A37-7F7039AD6B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4600"/>
          <a:stretch/>
        </p:blipFill>
        <p:spPr>
          <a:xfrm>
            <a:off x="752375" y="896543"/>
            <a:ext cx="1825278" cy="232038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F724F7F-2046-A0C2-836C-1A9E47B18CA6}"/>
              </a:ext>
            </a:extLst>
          </p:cNvPr>
          <p:cNvSpPr txBox="1"/>
          <p:nvPr/>
        </p:nvSpPr>
        <p:spPr>
          <a:xfrm>
            <a:off x="605155" y="3216931"/>
            <a:ext cx="16748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/>
              <a:t>default_track_point.track</a:t>
            </a:r>
            <a:endParaRPr lang="zh-CN" altLang="en-US" sz="105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2EE69B9-E763-F1D0-0CAE-AE2895249111}"/>
              </a:ext>
            </a:extLst>
          </p:cNvPr>
          <p:cNvCxnSpPr/>
          <p:nvPr/>
        </p:nvCxnSpPr>
        <p:spPr>
          <a:xfrm flipH="1">
            <a:off x="2279984" y="1525346"/>
            <a:ext cx="1058779" cy="1493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9DF77E7-506D-63A6-36BF-BF8D23DEFE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47" y="344684"/>
            <a:ext cx="3379329" cy="15999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235418"/>
      </p:ext>
    </p:extLst>
  </p:cSld>
  <p:clrMapOvr>
    <a:masterClrMapping/>
  </p:clrMapOvr>
  <p:transition spd="med" advClick="0" advTm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5983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catkin_ws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/navigation/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path_server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/path_mark_plugin.cpp</a:t>
            </a:r>
            <a:r>
              <a:rPr lang="en-US" altLang="zh-CN" sz="1400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29CAD2-BE52-DE0B-8563-1F10725BF5E1}"/>
              </a:ext>
            </a:extLst>
          </p:cNvPr>
          <p:cNvSpPr txBox="1"/>
          <p:nvPr/>
        </p:nvSpPr>
        <p:spPr>
          <a:xfrm>
            <a:off x="3166204" y="1111508"/>
            <a:ext cx="7174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检测表格是否发生变化，如果有变化，触发</a:t>
            </a:r>
            <a:r>
              <a:rPr lang="en-US" altLang="zh-CN" sz="1200" dirty="0" err="1"/>
              <a:t>photo_point_callback</a:t>
            </a:r>
            <a:r>
              <a:rPr lang="zh-CN" altLang="en-US" sz="1200" dirty="0"/>
              <a:t>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519996-50A3-AA98-F827-03C4E863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923" y="867317"/>
            <a:ext cx="5855001" cy="1460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E3ECBF-D293-5244-7C6A-129C118D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2" r="66973"/>
          <a:stretch/>
        </p:blipFill>
        <p:spPr>
          <a:xfrm>
            <a:off x="624721" y="2889796"/>
            <a:ext cx="2098408" cy="21639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8CDA5E-E4A1-517E-5529-53965047D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23" y="1388507"/>
            <a:ext cx="3724725" cy="38522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5036515-1D10-FB96-6570-1310AEA37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542" y="2055621"/>
            <a:ext cx="3989399" cy="308364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3646342-0BAD-04CD-5EB2-CAD63648385D}"/>
              </a:ext>
            </a:extLst>
          </p:cNvPr>
          <p:cNvSpPr txBox="1"/>
          <p:nvPr/>
        </p:nvSpPr>
        <p:spPr>
          <a:xfrm>
            <a:off x="3166204" y="5469493"/>
            <a:ext cx="4403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检测</a:t>
            </a:r>
            <a:r>
              <a:rPr lang="en-US" altLang="zh-CN" sz="1400" dirty="0"/>
              <a:t>checkbox</a:t>
            </a:r>
            <a:r>
              <a:rPr lang="zh-CN" altLang="en-US" sz="1400" dirty="0"/>
              <a:t>是否打勾，如果勾选，就通过</a:t>
            </a:r>
            <a:r>
              <a:rPr lang="en-US" altLang="zh-CN" sz="1400" dirty="0" err="1"/>
              <a:t>marker_pub</a:t>
            </a:r>
            <a:r>
              <a:rPr lang="zh-CN" altLang="en-US" sz="1400" dirty="0"/>
              <a:t>发布勾选的拍照点</a:t>
            </a:r>
            <a:r>
              <a:rPr lang="en-US" altLang="zh-CN" sz="1400" dirty="0"/>
              <a:t>id,</a:t>
            </a:r>
            <a:r>
              <a:rPr lang="zh-CN" altLang="en-US" sz="1400" dirty="0"/>
              <a:t>并将</a:t>
            </a:r>
            <a:r>
              <a:rPr lang="en-US" altLang="zh-CN" sz="1400" dirty="0"/>
              <a:t>id</a:t>
            </a:r>
            <a:r>
              <a:rPr lang="zh-CN" altLang="en-US" sz="1400" dirty="0"/>
              <a:t>对应的拍照点坐标</a:t>
            </a:r>
            <a:r>
              <a:rPr lang="en-US" altLang="zh-CN" sz="1400" dirty="0"/>
              <a:t>x</a:t>
            </a:r>
            <a:r>
              <a:rPr lang="zh-CN" altLang="en-US" sz="1400" dirty="0"/>
              <a:t>、</a:t>
            </a:r>
            <a:r>
              <a:rPr lang="en-US" altLang="zh-CN" sz="1400" dirty="0"/>
              <a:t>y</a:t>
            </a:r>
            <a:r>
              <a:rPr lang="zh-CN" altLang="en-US" sz="1400" dirty="0"/>
              <a:t>、</a:t>
            </a:r>
            <a:r>
              <a:rPr lang="en-US" altLang="zh-CN" sz="1400" dirty="0"/>
              <a:t>yaw</a:t>
            </a:r>
            <a:r>
              <a:rPr lang="zh-CN" altLang="en-US" sz="1400" dirty="0"/>
              <a:t>通过</a:t>
            </a:r>
            <a:r>
              <a:rPr lang="en-US" altLang="zh-CN" sz="1400" dirty="0" err="1"/>
              <a:t>start_record_client_point</a:t>
            </a:r>
            <a:r>
              <a:rPr lang="en-US" altLang="zh-CN" sz="1400" dirty="0"/>
              <a:t>_</a:t>
            </a:r>
            <a:r>
              <a:rPr lang="zh-CN" altLang="en-US" sz="1400" dirty="0"/>
              <a:t>发布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41E6EA1-E513-CF35-2C81-4B78AC15F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20" y="5173166"/>
            <a:ext cx="2177709" cy="12843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C43410C-3FDD-919C-FD1C-72F4751B72A1}"/>
              </a:ext>
            </a:extLst>
          </p:cNvPr>
          <p:cNvSpPr txBox="1"/>
          <p:nvPr/>
        </p:nvSpPr>
        <p:spPr>
          <a:xfrm>
            <a:off x="7616305" y="5469493"/>
            <a:ext cx="4403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如果</a:t>
            </a:r>
            <a:r>
              <a:rPr lang="en-US" altLang="zh-CN" sz="1400" dirty="0"/>
              <a:t>checkbox</a:t>
            </a:r>
            <a:r>
              <a:rPr lang="zh-CN" altLang="en-US" sz="1400" dirty="0"/>
              <a:t>取消勾选，就通过</a:t>
            </a:r>
            <a:r>
              <a:rPr lang="en-US" altLang="zh-CN" sz="1400" dirty="0" err="1"/>
              <a:t>marker_pub</a:t>
            </a:r>
            <a:r>
              <a:rPr lang="zh-CN" altLang="en-US" sz="1400" dirty="0"/>
              <a:t>发布删除勾选的拍照点</a:t>
            </a:r>
            <a:r>
              <a:rPr lang="en-US" altLang="zh-CN" sz="1400" dirty="0"/>
              <a:t>id,</a:t>
            </a:r>
            <a:r>
              <a:rPr lang="zh-CN" altLang="en-US" sz="1400" dirty="0"/>
              <a:t>并将</a:t>
            </a:r>
            <a:r>
              <a:rPr lang="en-US" altLang="zh-CN" sz="1400" dirty="0"/>
              <a:t>id</a:t>
            </a:r>
            <a:r>
              <a:rPr lang="zh-CN" altLang="en-US" sz="1400" dirty="0"/>
              <a:t>对应的拍照点坐标</a:t>
            </a:r>
            <a:r>
              <a:rPr lang="en-US" altLang="zh-CN" sz="1400" dirty="0"/>
              <a:t>x</a:t>
            </a:r>
            <a:r>
              <a:rPr lang="zh-CN" altLang="en-US" sz="1400" dirty="0"/>
              <a:t>、</a:t>
            </a:r>
            <a:r>
              <a:rPr lang="en-US" altLang="zh-CN" sz="1400" dirty="0"/>
              <a:t>y</a:t>
            </a:r>
            <a:r>
              <a:rPr lang="zh-CN" altLang="en-US" sz="1400" dirty="0"/>
              <a:t>、</a:t>
            </a:r>
            <a:r>
              <a:rPr lang="en-US" altLang="zh-CN" sz="1400" dirty="0"/>
              <a:t>yaw</a:t>
            </a:r>
            <a:r>
              <a:rPr lang="zh-CN" altLang="en-US" sz="1400" dirty="0"/>
              <a:t>在</a:t>
            </a:r>
            <a:r>
              <a:rPr lang="en-US" altLang="zh-CN" sz="1400" dirty="0" err="1"/>
              <a:t>default_photo_point.point</a:t>
            </a:r>
            <a:r>
              <a:rPr lang="zh-CN" altLang="en-US" sz="1400" dirty="0"/>
              <a:t>文件中删除</a:t>
            </a:r>
          </a:p>
          <a:p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27AA44-0D42-5F46-4610-3F24B5EEBD1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80" y="894385"/>
            <a:ext cx="2742443" cy="18491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9905177"/>
      </p:ext>
    </p:extLst>
  </p:cSld>
  <p:clrMapOvr>
    <a:masterClrMapping/>
  </p:clrMapOvr>
  <p:transition spd="med" advClick="0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5945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catkin_ws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/navigation/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path_server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/record_path_node.cpp</a:t>
            </a:r>
            <a:r>
              <a:rPr lang="en-US" altLang="zh-CN" sz="1400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B7AC8F-57A2-9972-01AC-DBE967586A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5"/>
          <a:stretch/>
        </p:blipFill>
        <p:spPr>
          <a:xfrm>
            <a:off x="160422" y="939096"/>
            <a:ext cx="7040389" cy="51501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CB7DCA-28D9-66F1-61A9-1851F2B6AEBB}"/>
              </a:ext>
            </a:extLst>
          </p:cNvPr>
          <p:cNvSpPr txBox="1"/>
          <p:nvPr/>
        </p:nvSpPr>
        <p:spPr>
          <a:xfrm>
            <a:off x="6283434" y="1511118"/>
            <a:ext cx="5588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path_server</a:t>
            </a:r>
            <a:r>
              <a:rPr lang="zh-CN" altLang="en-US" sz="1200" dirty="0"/>
              <a:t>功能包发布</a:t>
            </a:r>
            <a:r>
              <a:rPr lang="en-US" altLang="zh-CN" sz="1200" dirty="0" err="1"/>
              <a:t>recorded_path_point</a:t>
            </a:r>
            <a:r>
              <a:rPr lang="zh-CN" altLang="en-US" sz="1200" dirty="0"/>
              <a:t>话题，</a:t>
            </a:r>
            <a:r>
              <a:rPr lang="en-US" altLang="zh-CN" sz="1200" dirty="0"/>
              <a:t> </a:t>
            </a:r>
            <a:r>
              <a:rPr lang="zh-CN" altLang="en-US" sz="1200" dirty="0"/>
              <a:t>被</a:t>
            </a:r>
            <a:r>
              <a:rPr lang="en-US" altLang="zh-CN" sz="1200" dirty="0" err="1"/>
              <a:t>path_mark_plugin</a:t>
            </a:r>
            <a:r>
              <a:rPr lang="zh-CN" altLang="en-US" sz="1200" dirty="0"/>
              <a:t>功能包的</a:t>
            </a:r>
            <a:r>
              <a:rPr lang="en-US" altLang="zh-CN" sz="1200" dirty="0" err="1"/>
              <a:t>path_subscribe</a:t>
            </a:r>
            <a:r>
              <a:rPr lang="en-US" altLang="zh-CN" sz="1200" dirty="0"/>
              <a:t>_</a:t>
            </a:r>
            <a:r>
              <a:rPr lang="zh-CN" altLang="en-US" sz="1200" dirty="0"/>
              <a:t>订阅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43B079-DBB6-9017-ED5B-0D107D2C185E}"/>
              </a:ext>
            </a:extLst>
          </p:cNvPr>
          <p:cNvSpPr txBox="1"/>
          <p:nvPr/>
        </p:nvSpPr>
        <p:spPr>
          <a:xfrm>
            <a:off x="6283434" y="2075559"/>
            <a:ext cx="5390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start_record_point</a:t>
            </a:r>
            <a:r>
              <a:rPr lang="zh-CN" altLang="en-US" sz="1400" dirty="0"/>
              <a:t>函数接收</a:t>
            </a:r>
            <a:r>
              <a:rPr lang="en-US" altLang="zh-CN" sz="1400" dirty="0" err="1"/>
              <a:t>SetPhotoPoint</a:t>
            </a:r>
            <a:r>
              <a:rPr lang="zh-CN" altLang="en-US" sz="1400" dirty="0"/>
              <a:t>服务通信传来的拍照点坐标，将坐标写入文件</a:t>
            </a:r>
            <a:r>
              <a:rPr lang="en-US" altLang="zh-CN" sz="1400" dirty="0" err="1"/>
              <a:t>default_photo_point.point</a:t>
            </a:r>
            <a:r>
              <a:rPr lang="zh-CN" altLang="en-US" sz="1400" dirty="0"/>
              <a:t>，打包发布到</a:t>
            </a:r>
            <a:r>
              <a:rPr lang="en-US" altLang="zh-CN" sz="1400" dirty="0" err="1"/>
              <a:t>recorded_path_point</a:t>
            </a:r>
            <a:r>
              <a:rPr lang="zh-CN" altLang="en-US" sz="1400" dirty="0"/>
              <a:t>话题上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99B027-9860-235E-7F4B-D53A48AD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385" y="3239077"/>
            <a:ext cx="1308100" cy="23806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F42A4E7-AE9C-7DF6-82A4-5382D7D8E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34" y="1390462"/>
            <a:ext cx="4915153" cy="1206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BECE6F-0D8B-FD06-6EEB-849C320392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51"/>
          <a:stretch/>
        </p:blipFill>
        <p:spPr>
          <a:xfrm>
            <a:off x="5553324" y="3059628"/>
            <a:ext cx="2326340" cy="27915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2DF22C-C9B5-2905-B19D-03FD9D5519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10"/>
          <a:stretch/>
        </p:blipFill>
        <p:spPr>
          <a:xfrm>
            <a:off x="8294027" y="3796669"/>
            <a:ext cx="1811343" cy="182779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C9901B4-D008-693A-60C5-5D1D30CEA55B}"/>
              </a:ext>
            </a:extLst>
          </p:cNvPr>
          <p:cNvSpPr txBox="1"/>
          <p:nvPr/>
        </p:nvSpPr>
        <p:spPr>
          <a:xfrm>
            <a:off x="5381547" y="5851225"/>
            <a:ext cx="29287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/>
              <a:t>将拍照点打包发布到</a:t>
            </a:r>
            <a:r>
              <a:rPr lang="en-US" altLang="zh-CN" sz="1050" dirty="0" err="1"/>
              <a:t>recorded_path_point</a:t>
            </a:r>
            <a:r>
              <a:rPr lang="zh-CN" altLang="en-US" sz="1050" dirty="0"/>
              <a:t>话题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2046A8-9323-B589-B237-F7B40BCA4CC4}"/>
              </a:ext>
            </a:extLst>
          </p:cNvPr>
          <p:cNvSpPr txBox="1"/>
          <p:nvPr/>
        </p:nvSpPr>
        <p:spPr>
          <a:xfrm>
            <a:off x="8741010" y="5851225"/>
            <a:ext cx="60970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/>
              <a:t>将坐标写入文件</a:t>
            </a:r>
            <a:r>
              <a:rPr lang="en-US" altLang="zh-CN" sz="1050" dirty="0" err="1"/>
              <a:t>default_photo_point.point</a:t>
            </a:r>
            <a:endParaRPr lang="zh-CN" alt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1112848"/>
      </p:ext>
    </p:extLst>
  </p:cSld>
  <p:clrMapOvr>
    <a:masterClrMapping/>
  </p:clrMapOvr>
  <p:transition spd="med" advClick="0"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5945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catkin_ws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/navigation/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path_server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/record_path_node.cpp</a:t>
            </a:r>
            <a:r>
              <a:rPr lang="en-US" altLang="zh-CN" sz="1400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25E562-8F82-517C-C59C-77106DCB1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93"/>
          <a:stretch/>
        </p:blipFill>
        <p:spPr>
          <a:xfrm>
            <a:off x="749300" y="1111692"/>
            <a:ext cx="1223880" cy="373922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89A8A6D-5A21-1EB6-1002-C0C481A63A1A}"/>
              </a:ext>
            </a:extLst>
          </p:cNvPr>
          <p:cNvSpPr txBox="1"/>
          <p:nvPr/>
        </p:nvSpPr>
        <p:spPr>
          <a:xfrm>
            <a:off x="605155" y="5132409"/>
            <a:ext cx="16748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/>
              <a:t>default_track_point.track</a:t>
            </a:r>
            <a:endParaRPr lang="zh-CN" altLang="en-US" sz="10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66E793-8730-1747-0FC0-CBFEC4710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368" y="1536635"/>
            <a:ext cx="5296946" cy="1725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1A8D4A-5070-1EFC-45BC-A85B9B42E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7351" y="1035352"/>
            <a:ext cx="4940554" cy="1905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4B5814-FFD9-E4EF-ABE3-3B521BDAC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62" y="1781376"/>
            <a:ext cx="6439231" cy="32386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AA7D75-FFB4-A2B4-F614-436E013C518A}"/>
              </a:ext>
            </a:extLst>
          </p:cNvPr>
          <p:cNvSpPr txBox="1"/>
          <p:nvPr/>
        </p:nvSpPr>
        <p:spPr>
          <a:xfrm>
            <a:off x="2211606" y="1250796"/>
            <a:ext cx="6314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path_server</a:t>
            </a:r>
            <a:r>
              <a:rPr lang="zh-CN" altLang="en-US" sz="1200" dirty="0"/>
              <a:t>功能包发布的</a:t>
            </a:r>
            <a:r>
              <a:rPr lang="en-US" altLang="zh-CN" sz="1200" dirty="0" err="1"/>
              <a:t>point_pub</a:t>
            </a:r>
            <a:r>
              <a:rPr lang="en-US" altLang="zh-CN" sz="1200" dirty="0"/>
              <a:t>_,</a:t>
            </a:r>
            <a:r>
              <a:rPr lang="zh-CN" altLang="en-US" sz="1200" dirty="0"/>
              <a:t>被</a:t>
            </a:r>
            <a:r>
              <a:rPr lang="en-US" altLang="zh-CN" sz="1200" dirty="0" err="1"/>
              <a:t>path_mark_plugin</a:t>
            </a:r>
            <a:r>
              <a:rPr lang="zh-CN" altLang="en-US" sz="1200" dirty="0"/>
              <a:t>功能包的</a:t>
            </a:r>
            <a:r>
              <a:rPr lang="en-US" altLang="zh-CN" sz="1200" dirty="0" err="1"/>
              <a:t>point_subscribe</a:t>
            </a:r>
            <a:r>
              <a:rPr lang="en-US" altLang="zh-CN" sz="1200" dirty="0"/>
              <a:t>_</a:t>
            </a:r>
            <a:r>
              <a:rPr lang="zh-CN" altLang="en-US" sz="1200" dirty="0"/>
              <a:t>订阅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41651A4-4C59-A76A-57A2-02D8AE3C9F94}"/>
              </a:ext>
            </a:extLst>
          </p:cNvPr>
          <p:cNvCxnSpPr/>
          <p:nvPr/>
        </p:nvCxnSpPr>
        <p:spPr>
          <a:xfrm flipH="1">
            <a:off x="1973180" y="3140242"/>
            <a:ext cx="27612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56B3369-7FB3-727A-9C27-6D2231A84316}"/>
              </a:ext>
            </a:extLst>
          </p:cNvPr>
          <p:cNvSpPr txBox="1"/>
          <p:nvPr/>
        </p:nvSpPr>
        <p:spPr>
          <a:xfrm>
            <a:off x="2887351" y="5083984"/>
            <a:ext cx="5119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record_data_point</a:t>
            </a:r>
            <a:r>
              <a:rPr lang="zh-CN" altLang="en-US" sz="1400" dirty="0"/>
              <a:t>的作用是：小车在行进过程中，不断的将小车的坐标发送到</a:t>
            </a:r>
            <a:r>
              <a:rPr lang="en-US" altLang="zh-CN" sz="1400" dirty="0" err="1"/>
              <a:t>my_pose_topic</a:t>
            </a:r>
            <a:r>
              <a:rPr lang="zh-CN" altLang="en-US" sz="1400" dirty="0"/>
              <a:t>这个话题上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6B321F-EBBC-916C-BF1C-FAA4985320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00" y="1044026"/>
            <a:ext cx="3383648" cy="3027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81B6BD-AB18-A31D-3D40-EE6A13AD69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82" y="4071101"/>
            <a:ext cx="2878595" cy="21989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0735133"/>
      </p:ext>
    </p:extLst>
  </p:cSld>
  <p:clrMapOvr>
    <a:masterClrMapping/>
  </p:clrMapOvr>
  <p:transition spd="med" advClick="0"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576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catkin_ws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/navigation/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path_server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/load_path_node.cpp</a:t>
            </a:r>
            <a:r>
              <a:rPr lang="en-US" altLang="zh-CN" sz="1400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89A8A6D-5A21-1EB6-1002-C0C481A63A1A}"/>
              </a:ext>
            </a:extLst>
          </p:cNvPr>
          <p:cNvSpPr txBox="1"/>
          <p:nvPr/>
        </p:nvSpPr>
        <p:spPr>
          <a:xfrm>
            <a:off x="581616" y="4924232"/>
            <a:ext cx="1967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default_photo_point.point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C85D5F-5777-36EC-197B-392915D81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23" y="875269"/>
            <a:ext cx="5321573" cy="1778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25E8C2F-6CC3-BFAE-4BD9-7D431A1DD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0" y="1343003"/>
            <a:ext cx="1889601" cy="343892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A254CD7-CF2D-A92D-9D81-5A2B93F1E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361" y="1741292"/>
            <a:ext cx="4819898" cy="34101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F29CAD2-BE52-DE0B-8563-1F10725BF5E1}"/>
              </a:ext>
            </a:extLst>
          </p:cNvPr>
          <p:cNvSpPr txBox="1"/>
          <p:nvPr/>
        </p:nvSpPr>
        <p:spPr>
          <a:xfrm>
            <a:off x="3166204" y="1111508"/>
            <a:ext cx="7174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path_server</a:t>
            </a:r>
            <a:r>
              <a:rPr lang="zh-CN" altLang="en-US" sz="1200" dirty="0"/>
              <a:t>功能包发布的</a:t>
            </a:r>
            <a:r>
              <a:rPr lang="en-US" altLang="zh-CN" sz="1200" dirty="0" err="1"/>
              <a:t>track_pub</a:t>
            </a:r>
            <a:r>
              <a:rPr lang="en-US" altLang="zh-CN" sz="1200" dirty="0"/>
              <a:t>_,</a:t>
            </a:r>
            <a:r>
              <a:rPr lang="zh-CN" altLang="en-US" sz="1200" dirty="0"/>
              <a:t>被</a:t>
            </a:r>
            <a:r>
              <a:rPr lang="en-US" altLang="zh-CN" sz="1200" dirty="0" err="1"/>
              <a:t>path_mark_plugin</a:t>
            </a:r>
            <a:r>
              <a:rPr lang="zh-CN" altLang="en-US" sz="1200" dirty="0"/>
              <a:t>功能包的</a:t>
            </a:r>
            <a:r>
              <a:rPr lang="en-US" altLang="zh-CN" sz="1200" dirty="0" err="1"/>
              <a:t>track_subscribe</a:t>
            </a:r>
            <a:r>
              <a:rPr lang="en-US" altLang="zh-CN" sz="1200" dirty="0"/>
              <a:t>_</a:t>
            </a:r>
            <a:r>
              <a:rPr lang="zh-CN" altLang="en-US" sz="1200" dirty="0"/>
              <a:t>订阅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C9741C-3E5C-10AB-EEC9-8819F2CD69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04" y="1476843"/>
            <a:ext cx="5016758" cy="1587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76D2D9-17A3-B9D8-96CF-0223048409A3}"/>
              </a:ext>
            </a:extLst>
          </p:cNvPr>
          <p:cNvSpPr txBox="1"/>
          <p:nvPr/>
        </p:nvSpPr>
        <p:spPr>
          <a:xfrm>
            <a:off x="3113923" y="5185842"/>
            <a:ext cx="7174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load_track</a:t>
            </a:r>
            <a:r>
              <a:rPr lang="zh-CN" altLang="en-US" sz="1200" dirty="0"/>
              <a:t>传入一个文件路径，将该文件路径上的所有点发布到</a:t>
            </a:r>
            <a:r>
              <a:rPr lang="en-US" altLang="zh-CN" sz="1200" dirty="0" err="1"/>
              <a:t>my_track_topic</a:t>
            </a:r>
            <a:r>
              <a:rPr lang="zh-CN" altLang="en-US" sz="1200" dirty="0"/>
              <a:t>话题上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B266FC-D86A-0837-2374-1C9BE603B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87" y="5839631"/>
            <a:ext cx="5359675" cy="7620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5A05BB-4159-E848-B62C-1864909BF9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93" y="5626418"/>
            <a:ext cx="5493032" cy="1778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BBE252-A404-39FC-633D-0B05250E60B8}"/>
              </a:ext>
            </a:extLst>
          </p:cNvPr>
          <p:cNvSpPr txBox="1"/>
          <p:nvPr/>
        </p:nvSpPr>
        <p:spPr>
          <a:xfrm>
            <a:off x="8240294" y="1624263"/>
            <a:ext cx="3490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Load_track</a:t>
            </a:r>
            <a:r>
              <a:rPr lang="zh-CN" altLang="en-US" sz="1400" dirty="0"/>
              <a:t>的作用是：把上次录制好的路径</a:t>
            </a:r>
            <a:r>
              <a:rPr lang="en-US" altLang="zh-CN" sz="1400" dirty="0"/>
              <a:t>(</a:t>
            </a:r>
            <a:r>
              <a:rPr lang="en-US" altLang="zh-CN" sz="1400" dirty="0" err="1"/>
              <a:t>default_track_point.track</a:t>
            </a:r>
            <a:r>
              <a:rPr lang="en-US" altLang="zh-CN" sz="1400" dirty="0"/>
              <a:t>)</a:t>
            </a:r>
            <a:r>
              <a:rPr lang="zh-CN" altLang="en-US" sz="1400" dirty="0"/>
              <a:t>打包发布到</a:t>
            </a:r>
            <a:r>
              <a:rPr lang="en-US" altLang="zh-CN" sz="1400" dirty="0" err="1"/>
              <a:t>my_track_topic</a:t>
            </a:r>
            <a:r>
              <a:rPr lang="zh-CN" altLang="en-US" sz="1400" dirty="0"/>
              <a:t>话题上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00FCDF-B01D-1286-D77B-5FF67DE78F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62" y="2430939"/>
            <a:ext cx="3724466" cy="2419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2418041"/>
      </p:ext>
    </p:extLst>
  </p:cSld>
  <p:clrMapOvr>
    <a:masterClrMapping/>
  </p:clrMapOvr>
  <p:transition spd="med" advClick="0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9769-BC21-6972-ECD4-2756528A8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27B256C-BFA3-E5CA-9492-A586B25B7C3E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14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E80C1F-A8F5-A451-9775-A6E5E59A0686}"/>
              </a:ext>
            </a:extLst>
          </p:cNvPr>
          <p:cNvSpPr/>
          <p:nvPr/>
        </p:nvSpPr>
        <p:spPr>
          <a:xfrm>
            <a:off x="0" y="6684985"/>
            <a:ext cx="12192000" cy="180000"/>
          </a:xfrm>
          <a:prstGeom prst="rect">
            <a:avLst/>
          </a:prstGeom>
          <a:solidFill>
            <a:srgbClr val="114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86D1F1-4E8F-544E-73C2-21A3060455FE}"/>
              </a:ext>
            </a:extLst>
          </p:cNvPr>
          <p:cNvSpPr txBox="1"/>
          <p:nvPr/>
        </p:nvSpPr>
        <p:spPr>
          <a:xfrm>
            <a:off x="5770433" y="168264"/>
            <a:ext cx="6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ROS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01E35-11EC-2366-88A9-2A7A641F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5" y="2059449"/>
            <a:ext cx="3413562" cy="1908951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2B7C81F-4655-875B-23CA-18B88B06A77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492543" y="3025942"/>
            <a:ext cx="3603457" cy="42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B6758E5-9067-1F28-9F8F-D511F938E9A8}"/>
              </a:ext>
            </a:extLst>
          </p:cNvPr>
          <p:cNvSpPr txBox="1"/>
          <p:nvPr/>
        </p:nvSpPr>
        <p:spPr>
          <a:xfrm>
            <a:off x="6096000" y="2884194"/>
            <a:ext cx="164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功能包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3D03AB2-A06F-4FA5-A285-F7FE38011EF5}"/>
              </a:ext>
            </a:extLst>
          </p:cNvPr>
          <p:cNvCxnSpPr>
            <a:cxnSpLocks/>
          </p:cNvCxnSpPr>
          <p:nvPr/>
        </p:nvCxnSpPr>
        <p:spPr>
          <a:xfrm flipV="1">
            <a:off x="1582153" y="3603458"/>
            <a:ext cx="415089" cy="150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8933F2E-6EFC-1FEF-CF0C-B71E42B2D6E0}"/>
              </a:ext>
            </a:extLst>
          </p:cNvPr>
          <p:cNvSpPr txBox="1"/>
          <p:nvPr/>
        </p:nvSpPr>
        <p:spPr>
          <a:xfrm>
            <a:off x="683817" y="3783734"/>
            <a:ext cx="117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脚本文件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587D3F1-92A4-7B7F-5883-A898E9654AE4}"/>
              </a:ext>
            </a:extLst>
          </p:cNvPr>
          <p:cNvCxnSpPr>
            <a:cxnSpLocks/>
          </p:cNvCxnSpPr>
          <p:nvPr/>
        </p:nvCxnSpPr>
        <p:spPr>
          <a:xfrm>
            <a:off x="2616868" y="3968400"/>
            <a:ext cx="78206" cy="320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AB18E98-5E71-3A7C-B85F-A3C8DBEDC97B}"/>
              </a:ext>
            </a:extLst>
          </p:cNvPr>
          <p:cNvCxnSpPr>
            <a:cxnSpLocks/>
          </p:cNvCxnSpPr>
          <p:nvPr/>
        </p:nvCxnSpPr>
        <p:spPr>
          <a:xfrm flipH="1">
            <a:off x="2655971" y="3968400"/>
            <a:ext cx="249655" cy="320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6066CBB-07FB-227E-6C29-B2B97F6A6058}"/>
              </a:ext>
            </a:extLst>
          </p:cNvPr>
          <p:cNvSpPr txBox="1"/>
          <p:nvPr/>
        </p:nvSpPr>
        <p:spPr>
          <a:xfrm>
            <a:off x="2141620" y="4289258"/>
            <a:ext cx="141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通讯时传输的数据文件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27CA540-F1EF-F2D9-A893-AB4DE7FDD00F}"/>
              </a:ext>
            </a:extLst>
          </p:cNvPr>
          <p:cNvCxnSpPr/>
          <p:nvPr/>
        </p:nvCxnSpPr>
        <p:spPr>
          <a:xfrm>
            <a:off x="3254542" y="3968400"/>
            <a:ext cx="619626" cy="387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B223D6D3-0410-017A-3957-CE2C4A507E36}"/>
              </a:ext>
            </a:extLst>
          </p:cNvPr>
          <p:cNvCxnSpPr>
            <a:cxnSpLocks/>
          </p:cNvCxnSpPr>
          <p:nvPr/>
        </p:nvCxnSpPr>
        <p:spPr>
          <a:xfrm>
            <a:off x="3675647" y="3968400"/>
            <a:ext cx="234616" cy="387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88D780E-A3D5-2C85-E63E-1845F150810C}"/>
              </a:ext>
            </a:extLst>
          </p:cNvPr>
          <p:cNvSpPr txBox="1"/>
          <p:nvPr/>
        </p:nvSpPr>
        <p:spPr>
          <a:xfrm>
            <a:off x="3675647" y="4415258"/>
            <a:ext cx="221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头文件和主要代码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63407B7-82D8-5716-20F5-837579C807E9}"/>
              </a:ext>
            </a:extLst>
          </p:cNvPr>
          <p:cNvCxnSpPr/>
          <p:nvPr/>
        </p:nvCxnSpPr>
        <p:spPr>
          <a:xfrm>
            <a:off x="4205037" y="3862137"/>
            <a:ext cx="884321" cy="106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DE9BF1D-36BF-5EE1-FEC5-61842444D7AE}"/>
              </a:ext>
            </a:extLst>
          </p:cNvPr>
          <p:cNvSpPr txBox="1"/>
          <p:nvPr/>
        </p:nvSpPr>
        <p:spPr>
          <a:xfrm>
            <a:off x="5089358" y="3862137"/>
            <a:ext cx="501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Launch</a:t>
            </a:r>
            <a:r>
              <a:rPr lang="zh-CN" altLang="en-US" dirty="0"/>
              <a:t>启动文件，可以一次性启动多个功能包</a:t>
            </a:r>
          </a:p>
        </p:txBody>
      </p:sp>
    </p:spTree>
    <p:extLst>
      <p:ext uri="{BB962C8B-B14F-4D97-AF65-F5344CB8AC3E}">
        <p14:creationId xmlns:p14="http://schemas.microsoft.com/office/powerpoint/2010/main" val="365662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Launch</a:t>
            </a:r>
            <a:r>
              <a:rPr lang="zh-CN" altLang="en-US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  <p:cxnSp>
        <p:nvCxnSpPr>
          <p:cNvPr id="15" name="直接连接符 14"/>
          <p:cNvCxnSpPr>
            <a:cxnSpLocks/>
            <a:endCxn id="16" idx="11"/>
          </p:cNvCxnSpPr>
          <p:nvPr/>
        </p:nvCxnSpPr>
        <p:spPr>
          <a:xfrm flipV="1">
            <a:off x="429216" y="1163261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8F0A43E-6B61-812D-AD2E-649F35452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15" y="896543"/>
            <a:ext cx="10698961" cy="55284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6D1F92-B0EF-FB12-A3DD-A6125F78F28F}"/>
              </a:ext>
            </a:extLst>
          </p:cNvPr>
          <p:cNvSpPr/>
          <p:nvPr/>
        </p:nvSpPr>
        <p:spPr>
          <a:xfrm>
            <a:off x="691816" y="3176337"/>
            <a:ext cx="4060658" cy="487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B48348-4990-9B84-1BD3-740130110576}"/>
              </a:ext>
            </a:extLst>
          </p:cNvPr>
          <p:cNvSpPr txBox="1"/>
          <p:nvPr/>
        </p:nvSpPr>
        <p:spPr>
          <a:xfrm>
            <a:off x="5028197" y="3244334"/>
            <a:ext cx="213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小车录制的路径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AE408B-3309-A488-C5D3-2DFE7C49F461}"/>
              </a:ext>
            </a:extLst>
          </p:cNvPr>
          <p:cNvSpPr/>
          <p:nvPr/>
        </p:nvSpPr>
        <p:spPr>
          <a:xfrm>
            <a:off x="691816" y="3707732"/>
            <a:ext cx="4060658" cy="443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88E9C2-B2C8-5090-A187-BF3CDCD554E5}"/>
              </a:ext>
            </a:extLst>
          </p:cNvPr>
          <p:cNvSpPr/>
          <p:nvPr/>
        </p:nvSpPr>
        <p:spPr>
          <a:xfrm>
            <a:off x="691816" y="4209049"/>
            <a:ext cx="4060658" cy="487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593AFC-E505-8404-B426-3624C4E7BC7D}"/>
              </a:ext>
            </a:extLst>
          </p:cNvPr>
          <p:cNvSpPr txBox="1"/>
          <p:nvPr/>
        </p:nvSpPr>
        <p:spPr>
          <a:xfrm>
            <a:off x="5028197" y="3733440"/>
            <a:ext cx="213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设置的拍照点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C62BD3-4638-956E-C2B4-D42BDC9D4B38}"/>
              </a:ext>
            </a:extLst>
          </p:cNvPr>
          <p:cNvSpPr txBox="1"/>
          <p:nvPr/>
        </p:nvSpPr>
        <p:spPr>
          <a:xfrm>
            <a:off x="5028197" y="4268022"/>
            <a:ext cx="213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表格中的点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886013-7BB8-8CB0-0AB6-9988B2F3BCC2}"/>
              </a:ext>
            </a:extLst>
          </p:cNvPr>
          <p:cNvSpPr/>
          <p:nvPr/>
        </p:nvSpPr>
        <p:spPr>
          <a:xfrm>
            <a:off x="691816" y="4752475"/>
            <a:ext cx="4060658" cy="391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3408A3-D065-BE3F-1053-F901F180A527}"/>
              </a:ext>
            </a:extLst>
          </p:cNvPr>
          <p:cNvSpPr txBox="1"/>
          <p:nvPr/>
        </p:nvSpPr>
        <p:spPr>
          <a:xfrm>
            <a:off x="5028197" y="4763321"/>
            <a:ext cx="213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加载的路径文件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2019314"/>
      </p:ext>
    </p:extLst>
  </p:cSld>
  <p:clrMapOvr>
    <a:masterClrMapping/>
  </p:clrMapOvr>
  <p:transition spd="med" advClick="0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9769-BC21-6972-ECD4-2756528A8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27B256C-BFA3-E5CA-9492-A586B25B7C3E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14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E80C1F-A8F5-A451-9775-A6E5E59A0686}"/>
              </a:ext>
            </a:extLst>
          </p:cNvPr>
          <p:cNvSpPr/>
          <p:nvPr/>
        </p:nvSpPr>
        <p:spPr>
          <a:xfrm>
            <a:off x="0" y="6684985"/>
            <a:ext cx="12192000" cy="180000"/>
          </a:xfrm>
          <a:prstGeom prst="rect">
            <a:avLst/>
          </a:prstGeom>
          <a:solidFill>
            <a:srgbClr val="114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86D1F1-4E8F-544E-73C2-21A3060455FE}"/>
              </a:ext>
            </a:extLst>
          </p:cNvPr>
          <p:cNvSpPr txBox="1"/>
          <p:nvPr/>
        </p:nvSpPr>
        <p:spPr>
          <a:xfrm>
            <a:off x="5770433" y="168264"/>
            <a:ext cx="6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ROS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666ED13-1F11-F5AA-1588-B9AC2806B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03" y="1900210"/>
            <a:ext cx="3977891" cy="238222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B0652E8-4564-85EC-870F-A2435AECD9B0}"/>
              </a:ext>
            </a:extLst>
          </p:cNvPr>
          <p:cNvSpPr txBox="1"/>
          <p:nvPr/>
        </p:nvSpPr>
        <p:spPr>
          <a:xfrm>
            <a:off x="1930972" y="4276039"/>
            <a:ext cx="1275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话题通信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1B2B9F-7DF5-A878-B47A-B5C95BD3A66A}"/>
              </a:ext>
            </a:extLst>
          </p:cNvPr>
          <p:cNvSpPr txBox="1"/>
          <p:nvPr/>
        </p:nvSpPr>
        <p:spPr>
          <a:xfrm>
            <a:off x="4916404" y="1585930"/>
            <a:ext cx="6103018" cy="272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话题通信模型中涉及到三个角色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: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ROS Master (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管理者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)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Talker (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发布者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)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Listener (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订阅者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)</a:t>
            </a:r>
          </a:p>
          <a:p>
            <a:pPr algn="l">
              <a:lnSpc>
                <a:spcPct val="200000"/>
              </a:lnSpc>
            </a:pP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ROS Master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负责保管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Talker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和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Listener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注册的信息，并匹配话题相同的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Talker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与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Listener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，帮助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Talker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与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Listener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建立连接，连接建立后，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Talker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可以</a:t>
            </a:r>
            <a:r>
              <a:rPr lang="zh-CN" altLang="en-US" sz="12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发布消息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，且发布的消息会被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Listener </a:t>
            </a:r>
            <a:r>
              <a:rPr lang="zh-CN" altLang="en-US" sz="12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订阅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9FFD04-DCA1-A8BE-453B-615A282DC3A0}"/>
              </a:ext>
            </a:extLst>
          </p:cNvPr>
          <p:cNvSpPr txBox="1"/>
          <p:nvPr/>
        </p:nvSpPr>
        <p:spPr>
          <a:xfrm>
            <a:off x="4916404" y="4583816"/>
            <a:ext cx="6014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参考：</a:t>
            </a:r>
            <a:r>
              <a:rPr lang="zh-CN" altLang="en-US" sz="1200" dirty="0">
                <a:hlinkClick r:id="rId3"/>
              </a:rPr>
              <a:t> </a:t>
            </a:r>
            <a:r>
              <a:rPr lang="en-US" altLang="zh-CN" sz="1200" dirty="0">
                <a:hlinkClick r:id="rId3"/>
              </a:rPr>
              <a:t>2.1 </a:t>
            </a:r>
            <a:r>
              <a:rPr lang="zh-CN" altLang="en-US" sz="1200" dirty="0">
                <a:hlinkClick r:id="rId3"/>
              </a:rPr>
              <a:t>话题通信 </a:t>
            </a:r>
            <a:r>
              <a:rPr lang="en-US" altLang="zh-CN" sz="1200" dirty="0">
                <a:hlinkClick r:id="rId3"/>
              </a:rPr>
              <a:t>· </a:t>
            </a:r>
            <a:r>
              <a:rPr lang="en-US" altLang="zh-CN" sz="1200" dirty="0" err="1">
                <a:hlinkClick r:id="rId3"/>
              </a:rPr>
              <a:t>Autolabor</a:t>
            </a:r>
            <a:r>
              <a:rPr lang="en-US" altLang="zh-CN" sz="1200" dirty="0">
                <a:hlinkClick r:id="rId3"/>
              </a:rPr>
              <a:t>-ROS</a:t>
            </a:r>
            <a:r>
              <a:rPr lang="zh-CN" altLang="en-US" sz="1200" dirty="0">
                <a:hlinkClick r:id="rId3"/>
              </a:rPr>
              <a:t>机器人入门课程</a:t>
            </a:r>
            <a:r>
              <a:rPr lang="en-US" altLang="zh-CN" sz="1200" dirty="0">
                <a:hlinkClick r:id="rId3"/>
              </a:rPr>
              <a:t>《ROS</a:t>
            </a:r>
            <a:r>
              <a:rPr lang="zh-CN" altLang="en-US" sz="1200" dirty="0">
                <a:hlinkClick r:id="rId3"/>
              </a:rPr>
              <a:t>理论与实践</a:t>
            </a:r>
            <a:r>
              <a:rPr lang="en-US" altLang="zh-CN" sz="1200" dirty="0">
                <a:hlinkClick r:id="rId3"/>
              </a:rPr>
              <a:t>》</a:t>
            </a:r>
            <a:r>
              <a:rPr lang="zh-CN" altLang="en-US" sz="1200" dirty="0">
                <a:hlinkClick r:id="rId3"/>
              </a:rPr>
              <a:t>零基础教程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1646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9769-BC21-6972-ECD4-2756528A8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27B256C-BFA3-E5CA-9492-A586B25B7C3E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14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E80C1F-A8F5-A451-9775-A6E5E59A0686}"/>
              </a:ext>
            </a:extLst>
          </p:cNvPr>
          <p:cNvSpPr/>
          <p:nvPr/>
        </p:nvSpPr>
        <p:spPr>
          <a:xfrm>
            <a:off x="0" y="6684985"/>
            <a:ext cx="12192000" cy="180000"/>
          </a:xfrm>
          <a:prstGeom prst="rect">
            <a:avLst/>
          </a:prstGeom>
          <a:solidFill>
            <a:srgbClr val="114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86D1F1-4E8F-544E-73C2-21A3060455FE}"/>
              </a:ext>
            </a:extLst>
          </p:cNvPr>
          <p:cNvSpPr txBox="1"/>
          <p:nvPr/>
        </p:nvSpPr>
        <p:spPr>
          <a:xfrm>
            <a:off x="5770433" y="168264"/>
            <a:ext cx="6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ROS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5060F8-C095-8D4D-4719-6F260B40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98" y="2105031"/>
            <a:ext cx="3416019" cy="190895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4B6FD15-5B3B-81D9-611E-E181C1DF8378}"/>
              </a:ext>
            </a:extLst>
          </p:cNvPr>
          <p:cNvSpPr txBox="1"/>
          <p:nvPr/>
        </p:nvSpPr>
        <p:spPr>
          <a:xfrm>
            <a:off x="1971196" y="4055569"/>
            <a:ext cx="1275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服务通信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5140D3-35E3-AE34-F721-67795671940A}"/>
              </a:ext>
            </a:extLst>
          </p:cNvPr>
          <p:cNvSpPr txBox="1"/>
          <p:nvPr/>
        </p:nvSpPr>
        <p:spPr>
          <a:xfrm>
            <a:off x="4916404" y="1826869"/>
            <a:ext cx="6712117" cy="224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服务通信模型中涉及到三个角色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: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ROS master(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管理者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Server(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服务端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Client(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客户端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ROS Master 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负责保管 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Server 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和 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Client 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注册的信息，并匹配话题相同的 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Server 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与 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Client 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，帮助 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Server 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与 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Client 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建立连接，连接建立后，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Client </a:t>
            </a:r>
            <a:r>
              <a:rPr lang="zh-CN" altLang="en-US" sz="1200" b="1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发送请求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信息，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Server </a:t>
            </a:r>
            <a:r>
              <a:rPr lang="zh-CN" altLang="en-US" sz="1200" b="1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返回响应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信息。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4DACF-C601-26C2-1419-B04041D6061B}"/>
              </a:ext>
            </a:extLst>
          </p:cNvPr>
          <p:cNvSpPr txBox="1"/>
          <p:nvPr/>
        </p:nvSpPr>
        <p:spPr>
          <a:xfrm>
            <a:off x="4916404" y="4583816"/>
            <a:ext cx="6014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参考：</a:t>
            </a:r>
            <a:r>
              <a:rPr lang="en-US" altLang="zh-CN" sz="1200" dirty="0">
                <a:hlinkClick r:id="rId3"/>
              </a:rPr>
              <a:t>2.2 </a:t>
            </a:r>
            <a:r>
              <a:rPr lang="zh-CN" altLang="en-US" sz="1200" dirty="0">
                <a:hlinkClick r:id="rId3"/>
              </a:rPr>
              <a:t>服务通信 </a:t>
            </a:r>
            <a:r>
              <a:rPr lang="en-US" altLang="zh-CN" sz="1200" dirty="0">
                <a:hlinkClick r:id="rId3"/>
              </a:rPr>
              <a:t>· </a:t>
            </a:r>
            <a:r>
              <a:rPr lang="en-US" altLang="zh-CN" sz="1200" dirty="0" err="1">
                <a:hlinkClick r:id="rId3"/>
              </a:rPr>
              <a:t>Autolabor</a:t>
            </a:r>
            <a:r>
              <a:rPr lang="en-US" altLang="zh-CN" sz="1200" dirty="0">
                <a:hlinkClick r:id="rId3"/>
              </a:rPr>
              <a:t>-ROS</a:t>
            </a:r>
            <a:r>
              <a:rPr lang="zh-CN" altLang="en-US" sz="1200" dirty="0">
                <a:hlinkClick r:id="rId3"/>
              </a:rPr>
              <a:t>机器人入门课程</a:t>
            </a:r>
            <a:r>
              <a:rPr lang="en-US" altLang="zh-CN" sz="1200" dirty="0">
                <a:hlinkClick r:id="rId3"/>
              </a:rPr>
              <a:t>《ROS</a:t>
            </a:r>
            <a:r>
              <a:rPr lang="zh-CN" altLang="en-US" sz="1200" dirty="0">
                <a:hlinkClick r:id="rId3"/>
              </a:rPr>
              <a:t>理论与实践</a:t>
            </a:r>
            <a:r>
              <a:rPr lang="en-US" altLang="zh-CN" sz="1200" dirty="0">
                <a:hlinkClick r:id="rId3"/>
              </a:rPr>
              <a:t>》</a:t>
            </a:r>
            <a:r>
              <a:rPr lang="zh-CN" altLang="en-US" sz="1200" dirty="0">
                <a:hlinkClick r:id="rId3"/>
              </a:rPr>
              <a:t>零基础教程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11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9769-BC21-6972-ECD4-2756528A8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27B256C-BFA3-E5CA-9492-A586B25B7C3E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114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E80C1F-A8F5-A451-9775-A6E5E59A0686}"/>
              </a:ext>
            </a:extLst>
          </p:cNvPr>
          <p:cNvSpPr/>
          <p:nvPr/>
        </p:nvSpPr>
        <p:spPr>
          <a:xfrm>
            <a:off x="0" y="6684985"/>
            <a:ext cx="12192000" cy="180000"/>
          </a:xfrm>
          <a:prstGeom prst="rect">
            <a:avLst/>
          </a:prstGeom>
          <a:solidFill>
            <a:srgbClr val="114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86D1F1-4E8F-544E-73C2-21A3060455FE}"/>
              </a:ext>
            </a:extLst>
          </p:cNvPr>
          <p:cNvSpPr txBox="1"/>
          <p:nvPr/>
        </p:nvSpPr>
        <p:spPr>
          <a:xfrm>
            <a:off x="5770433" y="168264"/>
            <a:ext cx="65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ROS</a:t>
            </a:r>
            <a:endParaRPr lang="zh-CN" altLang="en-US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13D534F-5BD0-10D8-23EE-BE2BBD98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74" y="2069179"/>
            <a:ext cx="3007228" cy="189062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BF136A5-20AC-DFDB-D618-BF126D030F79}"/>
              </a:ext>
            </a:extLst>
          </p:cNvPr>
          <p:cNvSpPr txBox="1"/>
          <p:nvPr/>
        </p:nvSpPr>
        <p:spPr>
          <a:xfrm>
            <a:off x="1975185" y="3959799"/>
            <a:ext cx="1275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参数服务器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6EBA8C-2298-7144-9929-A9E4E9EA9CB1}"/>
              </a:ext>
            </a:extLst>
          </p:cNvPr>
          <p:cNvSpPr txBox="1"/>
          <p:nvPr/>
        </p:nvSpPr>
        <p:spPr>
          <a:xfrm>
            <a:off x="4916404" y="2107305"/>
            <a:ext cx="6730165" cy="1880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参数服务器涉及到三个角色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: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ROS Master (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管理者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Talker (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参数设置者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Listener (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参数调用者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ROS Master 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作为一个公共容器保存参数，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Talker 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可以向容器中</a:t>
            </a:r>
            <a:r>
              <a:rPr lang="zh-CN" altLang="en-US" sz="1200" b="1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设置参数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，</a:t>
            </a:r>
            <a:r>
              <a:rPr lang="en-US" altLang="zh-CN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Listener 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可以</a:t>
            </a:r>
            <a:r>
              <a:rPr lang="zh-CN" altLang="en-US" sz="1200" b="1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获取参数</a:t>
            </a:r>
            <a:r>
              <a:rPr lang="zh-CN" altLang="en-US" sz="12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B04AAC-5970-DF12-58C0-3C7359DDDCA7}"/>
              </a:ext>
            </a:extLst>
          </p:cNvPr>
          <p:cNvSpPr txBox="1"/>
          <p:nvPr/>
        </p:nvSpPr>
        <p:spPr>
          <a:xfrm>
            <a:off x="4916404" y="4583816"/>
            <a:ext cx="6321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参考：</a:t>
            </a:r>
            <a:r>
              <a:rPr lang="en-US" altLang="zh-CN" sz="1200" dirty="0">
                <a:hlinkClick r:id="rId3"/>
              </a:rPr>
              <a:t>2.3 </a:t>
            </a:r>
            <a:r>
              <a:rPr lang="zh-CN" altLang="en-US" sz="1200" dirty="0">
                <a:hlinkClick r:id="rId3"/>
              </a:rPr>
              <a:t>参数服务器 </a:t>
            </a:r>
            <a:r>
              <a:rPr lang="en-US" altLang="zh-CN" sz="1200" dirty="0">
                <a:hlinkClick r:id="rId3"/>
              </a:rPr>
              <a:t>· </a:t>
            </a:r>
            <a:r>
              <a:rPr lang="en-US" altLang="zh-CN" sz="1200" dirty="0" err="1">
                <a:hlinkClick r:id="rId3"/>
              </a:rPr>
              <a:t>Autolabor</a:t>
            </a:r>
            <a:r>
              <a:rPr lang="en-US" altLang="zh-CN" sz="1200" dirty="0">
                <a:hlinkClick r:id="rId3"/>
              </a:rPr>
              <a:t>-ROS</a:t>
            </a:r>
            <a:r>
              <a:rPr lang="zh-CN" altLang="en-US" sz="1200" dirty="0">
                <a:hlinkClick r:id="rId3"/>
              </a:rPr>
              <a:t>机器人入门课程</a:t>
            </a:r>
            <a:r>
              <a:rPr lang="en-US" altLang="zh-CN" sz="1200" dirty="0">
                <a:hlinkClick r:id="rId3"/>
              </a:rPr>
              <a:t>《ROS</a:t>
            </a:r>
            <a:r>
              <a:rPr lang="zh-CN" altLang="en-US" sz="1200" dirty="0">
                <a:hlinkClick r:id="rId3"/>
              </a:rPr>
              <a:t>理论与实践</a:t>
            </a:r>
            <a:r>
              <a:rPr lang="en-US" altLang="zh-CN" sz="1200" dirty="0">
                <a:hlinkClick r:id="rId3"/>
              </a:rPr>
              <a:t>》</a:t>
            </a:r>
            <a:r>
              <a:rPr lang="zh-CN" altLang="en-US" sz="1200" dirty="0">
                <a:hlinkClick r:id="rId3"/>
              </a:rPr>
              <a:t>零基础教程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09547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小车循迹拍照</a:t>
            </a:r>
          </a:p>
        </p:txBody>
      </p:sp>
      <p:cxnSp>
        <p:nvCxnSpPr>
          <p:cNvPr id="15" name="直接连接符 14"/>
          <p:cNvCxnSpPr>
            <a:endCxn id="16" idx="11"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1EC247-0406-7EC1-B375-1695DB4BF46E}"/>
              </a:ext>
            </a:extLst>
          </p:cNvPr>
          <p:cNvSpPr txBox="1"/>
          <p:nvPr/>
        </p:nvSpPr>
        <p:spPr>
          <a:xfrm>
            <a:off x="1080655" y="1306286"/>
            <a:ext cx="870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小车循迹拍照的相关功能包有三个：</a:t>
            </a:r>
            <a:r>
              <a:rPr lang="en-US" altLang="zh-CN" dirty="0" err="1"/>
              <a:t>path_mark_plugin</a:t>
            </a:r>
            <a:r>
              <a:rPr lang="zh-CN" altLang="en-US" dirty="0"/>
              <a:t>、</a:t>
            </a:r>
            <a:r>
              <a:rPr lang="en-US" altLang="zh-CN" dirty="0" err="1"/>
              <a:t>path_server</a:t>
            </a:r>
            <a:r>
              <a:rPr lang="zh-CN" altLang="en-US" dirty="0"/>
              <a:t>、</a:t>
            </a:r>
            <a:r>
              <a:rPr lang="en-US" altLang="zh-CN" dirty="0" err="1"/>
              <a:t>photo_point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6FF178-2A92-CF65-CED2-A217855FEC84}"/>
              </a:ext>
            </a:extLst>
          </p:cNvPr>
          <p:cNvSpPr txBox="1"/>
          <p:nvPr/>
        </p:nvSpPr>
        <p:spPr>
          <a:xfrm>
            <a:off x="1080655" y="1851353"/>
            <a:ext cx="8799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path_mark_plugin</a:t>
            </a:r>
            <a:r>
              <a:rPr lang="zh-CN" altLang="en-US" dirty="0"/>
              <a:t>主要是负责小车运行过程中的记录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path_server</a:t>
            </a:r>
            <a:r>
              <a:rPr lang="zh-CN" altLang="en-US" dirty="0"/>
              <a:t>主要负责小车录制数据的保存和读取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photo_point</a:t>
            </a:r>
            <a:r>
              <a:rPr lang="zh-CN" altLang="en-US" dirty="0"/>
              <a:t>主要负责判断小车是否到达拍照点以及触发拍照指令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369554"/>
      </p:ext>
    </p:extLst>
  </p:cSld>
  <p:clrMapOvr>
    <a:masterClrMapping/>
  </p:clrMapOvr>
  <p:transition spd="med" advClick="0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小车循迹拍照</a:t>
            </a:r>
          </a:p>
        </p:txBody>
      </p:sp>
      <p:cxnSp>
        <p:nvCxnSpPr>
          <p:cNvPr id="15" name="直接连接符 14"/>
          <p:cNvCxnSpPr>
            <a:endCxn id="16" idx="11"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E767C6-83D1-1455-A991-95083D8BE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943959"/>
            <a:ext cx="3848298" cy="55692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7389839"/>
      </p:ext>
    </p:extLst>
  </p:cSld>
  <p:clrMapOvr>
    <a:masterClrMapping/>
  </p:clrMapOvr>
  <p:transition spd="med" advClick="0"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6466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catkin_ws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/navigation/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path_mark_plugin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/path_mark_plugin.cpp</a:t>
            </a:r>
            <a:r>
              <a:rPr lang="en-US" altLang="zh-CN" sz="1400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9D9D91-85E6-4393-4DA1-837BA7750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0" y="897323"/>
            <a:ext cx="6995886" cy="50633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3BD561-6E85-BA4E-F65A-D2E7E94525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2" r="66973"/>
          <a:stretch/>
        </p:blipFill>
        <p:spPr>
          <a:xfrm>
            <a:off x="5132691" y="1234997"/>
            <a:ext cx="2589018" cy="26699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61C0B8-CAA7-6CD2-B7C4-996DB1E5BE71}"/>
              </a:ext>
            </a:extLst>
          </p:cNvPr>
          <p:cNvSpPr/>
          <p:nvPr/>
        </p:nvSpPr>
        <p:spPr>
          <a:xfrm>
            <a:off x="5396163" y="3609474"/>
            <a:ext cx="2111542" cy="160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0355AAE-A5B2-E0BB-3E3D-DD56C7ADF41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021305" y="3689902"/>
            <a:ext cx="3374858" cy="328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AB5435A-25EC-0815-AA29-4BC1BEE71ED0}"/>
              </a:ext>
            </a:extLst>
          </p:cNvPr>
          <p:cNvCxnSpPr>
            <a:cxnSpLocks/>
          </p:cNvCxnSpPr>
          <p:nvPr/>
        </p:nvCxnSpPr>
        <p:spPr>
          <a:xfrm flipV="1">
            <a:off x="2075447" y="3741707"/>
            <a:ext cx="3789948" cy="397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DE35B84-E9EA-6F87-6CA4-016B437915FD}"/>
              </a:ext>
            </a:extLst>
          </p:cNvPr>
          <p:cNvCxnSpPr>
            <a:cxnSpLocks/>
          </p:cNvCxnSpPr>
          <p:nvPr/>
        </p:nvCxnSpPr>
        <p:spPr>
          <a:xfrm flipV="1">
            <a:off x="2021305" y="3741707"/>
            <a:ext cx="4283242" cy="500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BF059B2-6C2A-36E0-A006-E27336BED69B}"/>
              </a:ext>
            </a:extLst>
          </p:cNvPr>
          <p:cNvCxnSpPr/>
          <p:nvPr/>
        </p:nvCxnSpPr>
        <p:spPr>
          <a:xfrm flipV="1">
            <a:off x="1973179" y="3770330"/>
            <a:ext cx="4698332" cy="6031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8D112B5-D215-100F-59E7-B41C2C3B62E7}"/>
              </a:ext>
            </a:extLst>
          </p:cNvPr>
          <p:cNvCxnSpPr/>
          <p:nvPr/>
        </p:nvCxnSpPr>
        <p:spPr>
          <a:xfrm flipV="1">
            <a:off x="2021305" y="3777250"/>
            <a:ext cx="5089358" cy="685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B0904299-E4B7-D271-5ECA-AFC6F9D07256}"/>
              </a:ext>
            </a:extLst>
          </p:cNvPr>
          <p:cNvCxnSpPr>
            <a:cxnSpLocks/>
          </p:cNvCxnSpPr>
          <p:nvPr/>
        </p:nvCxnSpPr>
        <p:spPr>
          <a:xfrm flipV="1">
            <a:off x="1797132" y="2574715"/>
            <a:ext cx="5534526" cy="2069517"/>
          </a:xfrm>
          <a:prstGeom prst="bentConnector3">
            <a:avLst>
              <a:gd name="adj1" fmla="val 11087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F5A4D9AD-0D12-B919-C4B9-C4ED24F0EE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841" y="1535683"/>
            <a:ext cx="3971423" cy="39011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4970264"/>
      </p:ext>
    </p:extLst>
  </p:cSld>
  <p:clrMapOvr>
    <a:masterClrMapping/>
  </p:clrMapOvr>
  <p:transition spd="med" advClick="0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2" y="344684"/>
            <a:ext cx="6466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catkin_ws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/navigation/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path_mark_plugin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1400" dirty="0" err="1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src</a:t>
            </a:r>
            <a:r>
              <a:rPr lang="en-US" altLang="zh-CN" sz="1400" dirty="0">
                <a:solidFill>
                  <a:srgbClr val="56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/path_mark_plugin.cpp</a:t>
            </a:r>
            <a:r>
              <a:rPr lang="en-US" altLang="zh-CN" sz="1400" dirty="0">
                <a:solidFill>
                  <a:srgbClr val="4C4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C4C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 flipV="1">
            <a:off x="581616" y="772235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 rot="5400000">
            <a:off x="584835" y="365125"/>
            <a:ext cx="328930" cy="288290"/>
          </a:xfrm>
          <a:prstGeom prst="triangle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5DD5E19-4222-9F37-21EE-1820F6D5E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8" y="2386151"/>
            <a:ext cx="5112013" cy="42737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7C0FEEF-AEF1-92E6-D2C8-52E3C8CEA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8" y="2061570"/>
            <a:ext cx="5759746" cy="27306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2E82A72-6B09-2100-70F1-F6CB079D8B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93673" r="71415" b="3351"/>
          <a:stretch/>
        </p:blipFill>
        <p:spPr>
          <a:xfrm>
            <a:off x="605155" y="1372622"/>
            <a:ext cx="3026804" cy="20744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23AAC2D-0A2A-59D3-F3EE-A87EB6AEDD22}"/>
              </a:ext>
            </a:extLst>
          </p:cNvPr>
          <p:cNvSpPr/>
          <p:nvPr/>
        </p:nvSpPr>
        <p:spPr>
          <a:xfrm>
            <a:off x="581616" y="1251569"/>
            <a:ext cx="1090773" cy="446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7E1891-BCE5-CA7B-D5BF-71834A5FF468}"/>
              </a:ext>
            </a:extLst>
          </p:cNvPr>
          <p:cNvSpPr txBox="1"/>
          <p:nvPr/>
        </p:nvSpPr>
        <p:spPr>
          <a:xfrm>
            <a:off x="6096000" y="1549004"/>
            <a:ext cx="436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当点击录制路径、保存路径时，就会触发对应的</a:t>
            </a:r>
            <a:r>
              <a:rPr lang="en-US" altLang="zh-CN" sz="1200" dirty="0" err="1"/>
              <a:t>start_record_callback</a:t>
            </a:r>
            <a:r>
              <a:rPr lang="zh-CN" altLang="en-US" sz="1200" dirty="0"/>
              <a:t>函数和</a:t>
            </a:r>
            <a:r>
              <a:rPr lang="en-US" altLang="zh-CN" sz="1200" dirty="0" err="1"/>
              <a:t>stop_record_callback</a:t>
            </a:r>
            <a:r>
              <a:rPr lang="zh-CN" altLang="en-US" sz="1200" dirty="0"/>
              <a:t>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E209F79-B49F-82C4-004F-9E48B49889C4}"/>
              </a:ext>
            </a:extLst>
          </p:cNvPr>
          <p:cNvSpPr txBox="1"/>
          <p:nvPr/>
        </p:nvSpPr>
        <p:spPr>
          <a:xfrm>
            <a:off x="6096000" y="2113703"/>
            <a:ext cx="5616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start_record_callback</a:t>
            </a:r>
            <a:r>
              <a:rPr lang="zh-CN" altLang="en-US" sz="1200" dirty="0"/>
              <a:t>的作用是：清空表格，</a:t>
            </a:r>
            <a:r>
              <a:rPr lang="en-US" altLang="zh-CN" sz="1200" dirty="0" err="1"/>
              <a:t>start_record_client</a:t>
            </a:r>
            <a:r>
              <a:rPr lang="zh-CN" altLang="en-US" sz="1200" dirty="0"/>
              <a:t>客户端发布</a:t>
            </a:r>
            <a:r>
              <a:rPr lang="en-US" altLang="zh-CN" sz="1200" dirty="0" err="1"/>
              <a:t>default_path</a:t>
            </a:r>
            <a:r>
              <a:rPr lang="zh-CN" altLang="en-US" sz="1200" dirty="0"/>
              <a:t>的</a:t>
            </a:r>
            <a:r>
              <a:rPr lang="en-US" altLang="zh-CN" sz="1200" dirty="0"/>
              <a:t>request,</a:t>
            </a:r>
            <a:r>
              <a:rPr lang="zh-CN" altLang="en-US" sz="1200" dirty="0"/>
              <a:t>同时使录制路径按钮不可点击，保存路径按钮可点击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 err="1"/>
              <a:t>stop_record_callback</a:t>
            </a:r>
            <a:r>
              <a:rPr lang="zh-CN" altLang="en-US" sz="1200" dirty="0"/>
              <a:t>的作用是：清空表格，</a:t>
            </a:r>
            <a:r>
              <a:rPr lang="en-US" altLang="zh-CN" sz="1200" dirty="0" err="1"/>
              <a:t>stop_record_client</a:t>
            </a:r>
            <a:r>
              <a:rPr lang="zh-CN" altLang="en-US" sz="1200" dirty="0"/>
              <a:t>客户端发布空信息，同时使开始任务按钮可点击</a:t>
            </a:r>
            <a:endParaRPr lang="en-US" altLang="zh-CN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5B3971-7BE1-01D3-7F05-B4B1F5E684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35" y="843018"/>
            <a:ext cx="1524000" cy="11301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74FE5D-B92D-905B-4B4A-E08748D4C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30" y="3347603"/>
            <a:ext cx="3217037" cy="2876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0006838"/>
      </p:ext>
    </p:extLst>
  </p:cSld>
  <p:clrMapOvr>
    <a:masterClrMapping/>
  </p:clrMapOvr>
  <p:transition spd="med" advClick="0" advTm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12368</TotalTime>
  <Words>1496</Words>
  <Application>Microsoft Office PowerPoint</Application>
  <PresentationFormat>宽屏</PresentationFormat>
  <Paragraphs>115</Paragraphs>
  <Slides>20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Helvetica Neue</vt:lpstr>
      <vt:lpstr>黑体</vt:lpstr>
      <vt:lpstr>宋体</vt:lpstr>
      <vt:lpstr>微软雅黑</vt:lpstr>
      <vt:lpstr>Arial</vt:lpstr>
      <vt:lpstr>Arial Black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Yolic Chan</dc:creator>
  <cp:lastModifiedBy>Yolic Chan</cp:lastModifiedBy>
  <cp:revision>16</cp:revision>
  <dcterms:created xsi:type="dcterms:W3CDTF">2023-12-01T06:58:53Z</dcterms:created>
  <dcterms:modified xsi:type="dcterms:W3CDTF">2024-08-07T06:17:41Z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2052-11.1.0.11701</vt:lpwstr>
  </property>
  <property fmtid="{D5CDD505-2E9C-101B-9397-08002B2CF9AE}" pid="3" name="ICV">
    <vt:lpwstr/>
  </property>
</Properties>
</file>